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69" r:id="rId4"/>
    <p:sldId id="270" r:id="rId5"/>
    <p:sldId id="271" r:id="rId6"/>
    <p:sldId id="278" r:id="rId7"/>
    <p:sldId id="279" r:id="rId8"/>
    <p:sldId id="272" r:id="rId9"/>
    <p:sldId id="273" r:id="rId10"/>
    <p:sldId id="274" r:id="rId11"/>
    <p:sldId id="275" r:id="rId12"/>
    <p:sldId id="276" r:id="rId13"/>
    <p:sldId id="277" r:id="rId14"/>
    <p:sldId id="280" r:id="rId15"/>
    <p:sldId id="28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32" autoAdjust="0"/>
  </p:normalViewPr>
  <p:slideViewPr>
    <p:cSldViewPr showGuides="1">
      <p:cViewPr varScale="1">
        <p:scale>
          <a:sx n="48" d="100"/>
          <a:sy n="48" d="100"/>
        </p:scale>
        <p:origin x="1728"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66" d="100"/>
          <a:sy n="66" d="100"/>
        </p:scale>
        <p:origin x="-1524" y="58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Ang" userId="6330160f23cf2427" providerId="LiveId" clId="{9248C73F-0FCC-4447-8DB3-C5F436E10BA0}"/>
    <pc:docChg chg="modSld">
      <pc:chgData name="Timothy Ang" userId="6330160f23cf2427" providerId="LiveId" clId="{9248C73F-0FCC-4447-8DB3-C5F436E10BA0}" dt="2018-04-27T03:24:01.614" v="38" actId="20577"/>
      <pc:docMkLst>
        <pc:docMk/>
      </pc:docMkLst>
      <pc:sldChg chg="modSp">
        <pc:chgData name="Timothy Ang" userId="6330160f23cf2427" providerId="LiveId" clId="{9248C73F-0FCC-4447-8DB3-C5F436E10BA0}" dt="2018-04-27T03:24:01.614" v="38" actId="20577"/>
        <pc:sldMkLst>
          <pc:docMk/>
          <pc:sldMk cId="0" sldId="256"/>
        </pc:sldMkLst>
        <pc:spChg chg="mod">
          <ac:chgData name="Timothy Ang" userId="6330160f23cf2427" providerId="LiveId" clId="{9248C73F-0FCC-4447-8DB3-C5F436E10BA0}" dt="2018-04-27T03:24:01.614" v="38" actId="20577"/>
          <ac:spMkLst>
            <pc:docMk/>
            <pc:sldMk cId="0" sldId="256"/>
            <ac:spMk id="3" creationId="{00000000-0000-0000-0000-000000000000}"/>
          </ac:spMkLst>
        </pc:spChg>
      </pc:sldChg>
    </pc:docChg>
  </pc:docChgLst>
  <pc:docChgLst>
    <pc:chgData name="Timothy Ang" userId="6330160f23cf2427" providerId="LiveId" clId="{F60DE7E4-6262-47CD-8C78-D255465D1E4E}"/>
    <pc:docChg chg="modSld modNotesMaster modHandout">
      <pc:chgData name="Timothy Ang" userId="6330160f23cf2427" providerId="LiveId" clId="{F60DE7E4-6262-47CD-8C78-D255465D1E4E}" dt="2018-04-27T03:19:59.244" v="0"/>
      <pc:docMkLst>
        <pc:docMk/>
      </pc:docMkLst>
      <pc:sldChg chg="modNotes">
        <pc:chgData name="Timothy Ang" userId="6330160f23cf2427" providerId="LiveId" clId="{F60DE7E4-6262-47CD-8C78-D255465D1E4E}" dt="2018-04-27T03:19:59.244" v="0"/>
        <pc:sldMkLst>
          <pc:docMk/>
          <pc:sldMk cId="0"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D54C2F3-F01D-468C-8E52-1B15CD8AF74F}" type="datetimeFigureOut">
              <a:rPr lang="en-US" smtClean="0"/>
              <a:pPr/>
              <a:t>4/27/2018</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4EBADC3-FFF7-49D2-A6E9-6DB97909C37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BFC51E-C724-48F8-BE9F-1AB76E710BF4}"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808AC1-504C-4419-8C7B-33E4A66A0BB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Ladies and Gentlemen, good afternoon. I am ________;</a:t>
            </a:r>
            <a:r>
              <a:rPr lang="en-US" sz="1100" baseline="0" dirty="0"/>
              <a:t> and over the next 10 minutes, I will give you an overview of some interesting features of our church building, which will help you appreciate the history and heritage of our Church.</a:t>
            </a:r>
          </a:p>
          <a:p>
            <a:pPr algn="just"/>
            <a:endParaRPr lang="en-US" sz="1100" baseline="0" dirty="0"/>
          </a:p>
          <a:p>
            <a:pPr algn="just"/>
            <a:r>
              <a:rPr lang="en-US" sz="1100" baseline="0" dirty="0"/>
              <a:t>After the presentation, please feel free to walk around to see these features for yourselves. There will be guides around to provide more information and answer your questions, if you have any.</a:t>
            </a:r>
            <a:endParaRPr lang="en-US"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mn-lt"/>
              </a:rPr>
              <a:t>There are also two other series of Chinese characters that </a:t>
            </a:r>
            <a:r>
              <a:rPr lang="en-US" sz="1100" baseline="0" dirty="0">
                <a:latin typeface="+mn-lt"/>
              </a:rPr>
              <a:t>surround the walls of the Sanctuary. These demonstrate how the gospel has been appropriated by the Chinese community in a distinctly Chinese way. Apart from the four characters on the front face of the Sanctuary, the other six characters on the left and right convey Chinese cultural virtues which are equally appropriate postures to adopt as one enters the presence of God to worship Him. They are accordingly: </a:t>
            </a:r>
            <a:r>
              <a:rPr lang="en-US" sz="1100" kern="1200" dirty="0">
                <a:solidFill>
                  <a:schemeClr val="tx1"/>
                </a:solidFill>
                <a:latin typeface="+mn-lt"/>
                <a:ea typeface="+mn-ea"/>
                <a:cs typeface="+mn-cs"/>
              </a:rPr>
              <a:t>“</a:t>
            </a:r>
            <a:r>
              <a:rPr lang="en-US" sz="1100" kern="1200" dirty="0" err="1">
                <a:solidFill>
                  <a:schemeClr val="tx1"/>
                </a:solidFill>
                <a:latin typeface="+mn-lt"/>
                <a:ea typeface="+mn-ea"/>
                <a:cs typeface="+mn-cs"/>
              </a:rPr>
              <a:t>Sheng</a:t>
            </a:r>
            <a:r>
              <a:rPr lang="en-US" sz="1100" kern="1200" dirty="0">
                <a:solidFill>
                  <a:schemeClr val="tx1"/>
                </a:solidFill>
                <a:latin typeface="+mn-lt"/>
                <a:ea typeface="+mn-ea"/>
                <a:cs typeface="+mn-cs"/>
              </a:rPr>
              <a:t>” (聖 – Holiness), “</a:t>
            </a:r>
            <a:r>
              <a:rPr lang="en-US" sz="1100" kern="1200" dirty="0" err="1">
                <a:solidFill>
                  <a:schemeClr val="tx1"/>
                </a:solidFill>
                <a:latin typeface="+mn-lt"/>
                <a:ea typeface="+mn-ea"/>
                <a:cs typeface="+mn-cs"/>
              </a:rPr>
              <a:t>Qian</a:t>
            </a:r>
            <a:r>
              <a:rPr lang="en-US" sz="1100" kern="1200" dirty="0">
                <a:solidFill>
                  <a:schemeClr val="tx1"/>
                </a:solidFill>
                <a:latin typeface="+mn-lt"/>
                <a:ea typeface="+mn-ea"/>
                <a:cs typeface="+mn-cs"/>
              </a:rPr>
              <a:t>” (虔 – Devotion), “Gong” (恭 – Reverence); “</a:t>
            </a:r>
            <a:r>
              <a:rPr lang="en-US" sz="1100" kern="1200" dirty="0" err="1">
                <a:solidFill>
                  <a:schemeClr val="tx1"/>
                </a:solidFill>
                <a:latin typeface="+mn-lt"/>
                <a:ea typeface="+mn-ea"/>
                <a:cs typeface="+mn-cs"/>
              </a:rPr>
              <a:t>Xin</a:t>
            </a:r>
            <a:r>
              <a:rPr lang="en-US" sz="1100" kern="1200" dirty="0">
                <a:solidFill>
                  <a:schemeClr val="tx1"/>
                </a:solidFill>
                <a:latin typeface="+mn-lt"/>
                <a:ea typeface="+mn-ea"/>
                <a:cs typeface="+mn-cs"/>
              </a:rPr>
              <a:t>” (信 – Faith), “</a:t>
            </a:r>
            <a:r>
              <a:rPr lang="en-US" sz="1100" kern="1200" dirty="0" err="1">
                <a:solidFill>
                  <a:schemeClr val="tx1"/>
                </a:solidFill>
                <a:latin typeface="+mn-lt"/>
                <a:ea typeface="+mn-ea"/>
                <a:cs typeface="+mn-cs"/>
              </a:rPr>
              <a:t>Ren</a:t>
            </a:r>
            <a:r>
              <a:rPr lang="en-US" sz="1100" kern="1200" dirty="0">
                <a:solidFill>
                  <a:schemeClr val="tx1"/>
                </a:solidFill>
                <a:latin typeface="+mn-lt"/>
                <a:ea typeface="+mn-ea"/>
                <a:cs typeface="+mn-cs"/>
              </a:rPr>
              <a:t>(3)” (忍 – Patience) and “</a:t>
            </a:r>
            <a:r>
              <a:rPr lang="en-US" sz="1100" kern="1200" dirty="0" err="1">
                <a:solidFill>
                  <a:schemeClr val="tx1"/>
                </a:solidFill>
                <a:latin typeface="+mn-lt"/>
                <a:ea typeface="+mn-ea"/>
                <a:cs typeface="+mn-cs"/>
              </a:rPr>
              <a:t>Ren</a:t>
            </a:r>
            <a:r>
              <a:rPr lang="en-US" sz="1100" kern="1200" dirty="0">
                <a:solidFill>
                  <a:schemeClr val="tx1"/>
                </a:solidFill>
                <a:latin typeface="+mn-lt"/>
                <a:ea typeface="+mn-ea"/>
                <a:cs typeface="+mn-cs"/>
              </a:rPr>
              <a:t>(2)” (仁 – Love).</a:t>
            </a:r>
          </a:p>
        </p:txBody>
      </p:sp>
      <p:sp>
        <p:nvSpPr>
          <p:cNvPr id="4" name="Slide Number Placeholder 3"/>
          <p:cNvSpPr>
            <a:spLocks noGrp="1"/>
          </p:cNvSpPr>
          <p:nvPr>
            <p:ph type="sldNum" sz="quarter" idx="10"/>
          </p:nvPr>
        </p:nvSpPr>
        <p:spPr/>
        <p:txBody>
          <a:bodyPr/>
          <a:lstStyle/>
          <a:p>
            <a:fld id="{89808AC1-504C-4419-8C7B-33E4A66A0BB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If you look beyond the pulpit area, you will also see two interesting</a:t>
            </a:r>
            <a:r>
              <a:rPr lang="en-US" sz="1100" baseline="0" dirty="0"/>
              <a:t> window designs in the Sanctuary.</a:t>
            </a:r>
          </a:p>
          <a:p>
            <a:pPr algn="just"/>
            <a:endParaRPr lang="en-US" sz="1100" baseline="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The circular window is arranged according to the Jerusalem Cross and features five crosses within. The four smaller crosses could be interpreted in several ways – the four books of the gospel, the four directions from which the gospel spread from Jerusalem, the four “Distinctive Emphasis of the Methodist Faith” (Conversion, Justification, Sanctification and Perfection) or the four elements of the Wesleyan Quadrilateral (Scripture, Reason, Experience and Tradition). All</a:t>
            </a:r>
            <a:r>
              <a:rPr lang="en-US" sz="1100" kern="1200" baseline="0" dirty="0">
                <a:solidFill>
                  <a:schemeClr val="tx1"/>
                </a:solidFill>
                <a:latin typeface="+mn-lt"/>
                <a:ea typeface="+mn-ea"/>
                <a:cs typeface="+mn-cs"/>
              </a:rPr>
              <a:t> five crosses are sometimes also interpreted as the five wounds of Christ during the Passion, or the first five Christian churches.</a:t>
            </a:r>
            <a:endParaRPr lang="en-US" sz="11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The</a:t>
            </a:r>
            <a:r>
              <a:rPr lang="en-US" sz="1100" kern="1200" baseline="0" dirty="0">
                <a:solidFill>
                  <a:schemeClr val="tx1"/>
                </a:solidFill>
                <a:latin typeface="+mn-lt"/>
                <a:ea typeface="+mn-ea"/>
                <a:cs typeface="+mn-cs"/>
              </a:rPr>
              <a:t> </a:t>
            </a:r>
            <a:r>
              <a:rPr lang="en-US" sz="1100" kern="1200" dirty="0">
                <a:solidFill>
                  <a:schemeClr val="tx1"/>
                </a:solidFill>
                <a:latin typeface="+mn-lt"/>
                <a:ea typeface="+mn-ea"/>
                <a:cs typeface="+mn-cs"/>
              </a:rPr>
              <a:t>cross-shaped design in</a:t>
            </a:r>
            <a:r>
              <a:rPr lang="en-US" sz="1100" kern="1200" baseline="0" dirty="0">
                <a:solidFill>
                  <a:schemeClr val="tx1"/>
                </a:solidFill>
                <a:latin typeface="+mn-lt"/>
                <a:ea typeface="+mn-ea"/>
                <a:cs typeface="+mn-cs"/>
              </a:rPr>
              <a:t> the square window </a:t>
            </a:r>
            <a:r>
              <a:rPr lang="en-US" sz="1100" kern="1200" dirty="0">
                <a:solidFill>
                  <a:schemeClr val="tx1"/>
                </a:solidFill>
                <a:latin typeface="+mn-lt"/>
                <a:ea typeface="+mn-ea"/>
                <a:cs typeface="+mn-cs"/>
              </a:rPr>
              <a:t>could </a:t>
            </a:r>
            <a:r>
              <a:rPr lang="en-US" sz="1100" kern="1200" dirty="0" err="1">
                <a:solidFill>
                  <a:schemeClr val="tx1"/>
                </a:solidFill>
                <a:latin typeface="+mn-lt"/>
                <a:ea typeface="+mn-ea"/>
                <a:cs typeface="+mn-cs"/>
              </a:rPr>
              <a:t>symbolise</a:t>
            </a:r>
            <a:r>
              <a:rPr lang="en-US" sz="1100" kern="1200" dirty="0">
                <a:solidFill>
                  <a:schemeClr val="tx1"/>
                </a:solidFill>
                <a:latin typeface="+mn-lt"/>
                <a:ea typeface="+mn-ea"/>
                <a:cs typeface="+mn-cs"/>
              </a:rPr>
              <a:t> the gospel reaching the four corners of the Earth, or a conscious appropriation of the Cross of St. Andrew, which reflects the legend that the apostle Andrew was crucified on a tilted cross as he deemed himself unworthy to die in the same manner as the Lord.</a:t>
            </a:r>
          </a:p>
        </p:txBody>
      </p:sp>
      <p:sp>
        <p:nvSpPr>
          <p:cNvPr id="4" name="Slide Number Placeholder 3"/>
          <p:cNvSpPr>
            <a:spLocks noGrp="1"/>
          </p:cNvSpPr>
          <p:nvPr>
            <p:ph type="sldNum" sz="quarter" idx="10"/>
          </p:nvPr>
        </p:nvSpPr>
        <p:spPr/>
        <p:txBody>
          <a:bodyPr/>
          <a:lstStyle/>
          <a:p>
            <a:fld id="{89808AC1-504C-4419-8C7B-33E4A66A0BB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t>There are also beautiful scrollwork designs on the columns and beams</a:t>
            </a:r>
            <a:r>
              <a:rPr lang="en-US" sz="1100" baseline="0" dirty="0"/>
              <a:t> of the ceiling throughout the church building, including in the Sanctuary. Such scrollwork designs may be traced back to as early as the Bronze Age. It is most commonly associated, however, with Baroque architecture and was revived in the Art Deco period; the period in which this Church was built. </a:t>
            </a:r>
            <a:endParaRPr lang="en-SG"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Moving on to the fourth and highest level of the church building, </a:t>
            </a:r>
            <a:r>
              <a:rPr lang="en-US" sz="1100" kern="1200" dirty="0">
                <a:solidFill>
                  <a:schemeClr val="tx1"/>
                </a:solidFill>
                <a:latin typeface="+mn-lt"/>
                <a:ea typeface="+mn-ea"/>
                <a:cs typeface="+mn-cs"/>
              </a:rPr>
              <a:t>the roof terrace was previously used as an observation post by the British as TACMC was the tallest building in the area for a long time after it was built, amidst the two- and three-storey shop-houses. You</a:t>
            </a:r>
            <a:r>
              <a:rPr lang="en-US" sz="1100" kern="1200" baseline="0" dirty="0">
                <a:solidFill>
                  <a:schemeClr val="tx1"/>
                </a:solidFill>
                <a:latin typeface="+mn-lt"/>
                <a:ea typeface="+mn-ea"/>
                <a:cs typeface="+mn-cs"/>
              </a:rPr>
              <a:t> can spot the church building in this 1956 photography taken from Asia Building.</a:t>
            </a:r>
            <a:endParaRPr lang="en-US"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t>The most distinctive feature of the church building</a:t>
            </a:r>
            <a:r>
              <a:rPr lang="en-US" sz="1100" baseline="0" dirty="0"/>
              <a:t> </a:t>
            </a:r>
            <a:r>
              <a:rPr lang="en-US" sz="1100" dirty="0"/>
              <a:t>is the rooftop</a:t>
            </a:r>
            <a:r>
              <a:rPr lang="en-US" sz="1100" baseline="0" dirty="0"/>
              <a:t> pavilion with the upturned eaves of a traditional Chinese roof. This was not an uncommon feature in Chinese buildings of the same era. However, these were almost never used as “bell-towers”. Moreover, it was more common to find a bell-tower or a steeple on the roof of a church rather than a pavilion. In the case of TACMC, these two cultures found a meeting point as the Chinese roof pavilion was used as a bell-tower for the Church.</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baseline="0" dirty="0"/>
          </a:p>
          <a:p>
            <a:pPr algn="just"/>
            <a:r>
              <a:rPr lang="en-US" sz="1100" kern="1200" dirty="0">
                <a:solidFill>
                  <a:schemeClr val="tx1"/>
                </a:solidFill>
                <a:latin typeface="+mn-lt"/>
                <a:ea typeface="+mn-ea"/>
                <a:cs typeface="+mn-cs"/>
              </a:rPr>
              <a:t>Although it is no longer used today, the bell was believed to have been rung to call worshippers to gather for service at the church. Before the advent of mass communications, this was important as it informed the public – especially the illiterate coolies in Telok Ayer – that there would be a gathering in TACMC. A decision was finally made to retire the bell as it was too heavy to support structurally and safely; and it now stands preserved in the Social Hall as a reminder of the Church’s outreach in the area.</a:t>
            </a:r>
          </a:p>
          <a:p>
            <a:pPr algn="just"/>
            <a:endParaRPr lang="en-US" sz="1100" kern="1200" dirty="0">
              <a:solidFill>
                <a:schemeClr val="tx1"/>
              </a:solidFill>
              <a:latin typeface="+mn-lt"/>
              <a:ea typeface="+mn-ea"/>
              <a:cs typeface="+mn-cs"/>
            </a:endParaRPr>
          </a:p>
          <a:p>
            <a:pPr algn="just"/>
            <a:r>
              <a:rPr lang="en-US" sz="1100" kern="1200" dirty="0">
                <a:solidFill>
                  <a:schemeClr val="tx1"/>
                </a:solidFill>
                <a:latin typeface="+mn-lt"/>
                <a:ea typeface="+mn-ea"/>
                <a:cs typeface="+mn-cs"/>
              </a:rPr>
              <a:t>There</a:t>
            </a:r>
            <a:r>
              <a:rPr lang="en-US" sz="1100" kern="1200" baseline="0" dirty="0">
                <a:solidFill>
                  <a:schemeClr val="tx1"/>
                </a:solidFill>
                <a:latin typeface="+mn-lt"/>
                <a:ea typeface="+mn-ea"/>
                <a:cs typeface="+mn-cs"/>
              </a:rPr>
              <a:t> is also a prayer room on the fourth floor, and you may wish to take a peek inside. There, you will see a replica of the pulpit from which Dr. John Sung spoke when he came to Singapore.</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I would now like to invite all of you to walk around the</a:t>
            </a:r>
            <a:r>
              <a:rPr lang="en-US" sz="1100" baseline="0" dirty="0"/>
              <a:t> church premises, to see these interesting features for yourselves. More information can be found in the brochures that you collected when you came into the Church; and please feel free to approach any of our guides if you have any queries. Do gather back at the Social Hall at ________, in time for your bus to bring you to your next destination.</a:t>
            </a:r>
          </a:p>
          <a:p>
            <a:pPr algn="just"/>
            <a:endParaRPr lang="en-US" sz="1100" baseline="0" dirty="0"/>
          </a:p>
          <a:p>
            <a:pPr algn="just"/>
            <a:r>
              <a:rPr lang="en-US" sz="1100" baseline="0" dirty="0"/>
              <a:t>Thank you!</a:t>
            </a:r>
            <a:endParaRPr lang="en-US"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901310"/>
          </a:xfrm>
        </p:spPr>
        <p:txBody>
          <a:bodyPr>
            <a:normAutofit/>
          </a:bodyPr>
          <a:lstStyle/>
          <a:p>
            <a:pPr algn="just"/>
            <a:r>
              <a:rPr lang="en-US" sz="1100" kern="1200" dirty="0">
                <a:solidFill>
                  <a:schemeClr val="tx1"/>
                </a:solidFill>
                <a:latin typeface="+mn-lt"/>
                <a:ea typeface="+mn-ea"/>
                <a:cs typeface="+mn-cs"/>
              </a:rPr>
              <a:t>Let</a:t>
            </a:r>
            <a:r>
              <a:rPr lang="en-US" sz="1100" kern="1200" baseline="0" dirty="0">
                <a:solidFill>
                  <a:schemeClr val="tx1"/>
                </a:solidFill>
                <a:latin typeface="+mn-lt"/>
                <a:ea typeface="+mn-ea"/>
                <a:cs typeface="+mn-cs"/>
              </a:rPr>
              <a:t> me first start with the five-foot way outside the church building, which you may have noticed as you alighted the bus and came into the building.</a:t>
            </a:r>
          </a:p>
          <a:p>
            <a:pPr algn="just"/>
            <a:endParaRPr lang="en-US" sz="1100" kern="1200" baseline="0" dirty="0">
              <a:solidFill>
                <a:schemeClr val="tx1"/>
              </a:solidFill>
              <a:latin typeface="+mn-lt"/>
              <a:ea typeface="+mn-ea"/>
              <a:cs typeface="+mn-cs"/>
            </a:endParaRPr>
          </a:p>
          <a:p>
            <a:pPr algn="just"/>
            <a:r>
              <a:rPr lang="en-US" sz="1100" kern="1200" baseline="0" dirty="0">
                <a:solidFill>
                  <a:schemeClr val="tx1"/>
                </a:solidFill>
                <a:latin typeface="+mn-lt"/>
                <a:ea typeface="+mn-ea"/>
                <a:cs typeface="+mn-cs"/>
              </a:rPr>
              <a:t>Five-foot ways are a unique feature of shop-houses in Malaysia and Singapore. Sir Stamford Raffles had stipulated that shop-houses must have a covered walkway of about five feet along its street-front to shelter pedestrians from the sun and rain. The </a:t>
            </a:r>
            <a:r>
              <a:rPr lang="en-US" sz="1100" kern="1200" baseline="0" dirty="0" err="1">
                <a:solidFill>
                  <a:schemeClr val="tx1"/>
                </a:solidFill>
                <a:latin typeface="+mn-lt"/>
                <a:ea typeface="+mn-ea"/>
                <a:cs typeface="+mn-cs"/>
              </a:rPr>
              <a:t>Hokkiens</a:t>
            </a:r>
            <a:r>
              <a:rPr lang="en-US" sz="1100" kern="1200" baseline="0" dirty="0">
                <a:solidFill>
                  <a:schemeClr val="tx1"/>
                </a:solidFill>
                <a:latin typeface="+mn-lt"/>
                <a:ea typeface="+mn-ea"/>
                <a:cs typeface="+mn-cs"/>
              </a:rPr>
              <a:t> began to call these walkways “</a:t>
            </a:r>
            <a:r>
              <a:rPr lang="en-US" sz="1100" i="1" kern="1200" baseline="0" dirty="0" err="1">
                <a:solidFill>
                  <a:schemeClr val="tx1"/>
                </a:solidFill>
                <a:latin typeface="+mn-lt"/>
                <a:ea typeface="+mn-ea"/>
                <a:cs typeface="+mn-cs"/>
              </a:rPr>
              <a:t>gor</a:t>
            </a:r>
            <a:r>
              <a:rPr lang="en-US" sz="1100" i="1" kern="1200" baseline="0" dirty="0">
                <a:solidFill>
                  <a:schemeClr val="tx1"/>
                </a:solidFill>
                <a:latin typeface="+mn-lt"/>
                <a:ea typeface="+mn-ea"/>
                <a:cs typeface="+mn-cs"/>
              </a:rPr>
              <a:t> ka </a:t>
            </a:r>
            <a:r>
              <a:rPr lang="en-US" sz="1100" i="1" kern="1200" baseline="0" dirty="0" err="1">
                <a:solidFill>
                  <a:schemeClr val="tx1"/>
                </a:solidFill>
                <a:latin typeface="+mn-lt"/>
                <a:ea typeface="+mn-ea"/>
                <a:cs typeface="+mn-cs"/>
              </a:rPr>
              <a:t>ki</a:t>
            </a:r>
            <a:r>
              <a:rPr lang="en-US" sz="1100" kern="1200" baseline="0" dirty="0">
                <a:solidFill>
                  <a:schemeClr val="tx1"/>
                </a:solidFill>
                <a:latin typeface="+mn-lt"/>
                <a:ea typeface="+mn-ea"/>
                <a:cs typeface="+mn-cs"/>
              </a:rPr>
              <a:t>”, which can be translated literally into “five-foot way”. Although not a shop-house, a five-foot way was also constructed along the west side of our church building so that the Church would link up with the other five-foot ways of the shop-houses along Telok Ayer Street.</a:t>
            </a:r>
          </a:p>
          <a:p>
            <a:pPr algn="just"/>
            <a:endParaRPr lang="en-US" sz="1100" kern="1200" baseline="0" dirty="0">
              <a:solidFill>
                <a:schemeClr val="tx1"/>
              </a:solidFill>
              <a:latin typeface="+mn-lt"/>
              <a:ea typeface="+mn-ea"/>
              <a:cs typeface="+mn-cs"/>
            </a:endParaRPr>
          </a:p>
          <a:p>
            <a:pPr algn="just"/>
            <a:r>
              <a:rPr lang="en-SG" sz="1100" baseline="0" dirty="0">
                <a:latin typeface="+mn-lt"/>
              </a:rPr>
              <a:t>What is unique about </a:t>
            </a:r>
            <a:r>
              <a:rPr lang="en-SG" sz="1100" baseline="0" dirty="0" err="1">
                <a:latin typeface="+mn-lt"/>
              </a:rPr>
              <a:t>TACMC’s</a:t>
            </a:r>
            <a:r>
              <a:rPr lang="en-SG" sz="1100" baseline="0" dirty="0">
                <a:latin typeface="+mn-lt"/>
              </a:rPr>
              <a:t> five-foot way is the cross-marked alternating columns and piers that run along its corridor. Different from the solely-columnar design of the other five-foot ways in Singapore, this architectural design is commonly found in medieval church buildings in Europe. In addition, while most columns on five-foot ways are marked by a little red shrine, the ones on TACMC are marked with red crosses instead. This walkway thus captures the fusion of local, Western and Christian cultures.</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Along the five-foot</a:t>
            </a:r>
            <a:r>
              <a:rPr lang="en-US" sz="1100" baseline="0" dirty="0"/>
              <a:t> way, y</a:t>
            </a:r>
            <a:r>
              <a:rPr lang="en-US" sz="1100" dirty="0"/>
              <a:t>ou</a:t>
            </a:r>
            <a:r>
              <a:rPr lang="en-US" sz="1100" baseline="0" dirty="0"/>
              <a:t> may also have noticed some “exposed” brickworks on the façade of the building. These brickworks were not exposed due to wear-and-tear, but were intentionally designed in this manner as part of the design. This is known as “fair-faced brickwork”, and reflects the care and skill invested into the church building when it was first erected. As the bricks were not plastered over, the brick masons had to take extra care to ensure that the placing of the bricks were neatly and beautifully executed. This form of architecture is common in many buildings in Europe, such as the Hampton Court Palace in the United Kingdom.</a:t>
            </a:r>
            <a:endParaRPr lang="en-US"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t>If you look closely at the</a:t>
            </a:r>
            <a:r>
              <a:rPr lang="en-US" sz="1100" baseline="0" dirty="0"/>
              <a:t> church wall along the five-foot way</a:t>
            </a:r>
            <a:r>
              <a:rPr lang="en-US" sz="1100" dirty="0"/>
              <a:t>, you will notice that the wall underneath the windows has been extended from the original structure. As the Church</a:t>
            </a:r>
            <a:r>
              <a:rPr lang="en-US" sz="1100" baseline="0" dirty="0"/>
              <a:t> served as a medical post and bomb shelter during World War II, </a:t>
            </a:r>
            <a:r>
              <a:rPr lang="en-US" sz="1100" dirty="0"/>
              <a:t>the western wall of TACMC was extended to protect the refugees seeking sanctuary in the building from flying shrapnel. The wall extension remains up till this day, a reminder of the haven that God provided during those turbulent times.</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t>Just beside the extended</a:t>
            </a:r>
            <a:r>
              <a:rPr lang="en-US" sz="1100" baseline="0" dirty="0"/>
              <a:t> wall are the majestic front doors of the church building. The beautiful solid-wood doors, with a brass lockset from the 1920s, were originally built for a HSBC bank in the nearby business district, thus explaining its sturdy and imposing structure. For unrecorded reasons, the doors were brought over and installed in the church building instead, under the orders of the then-Colonial Secretary of Singapore in 1925.</a:t>
            </a:r>
            <a:endParaRPr lang="en-US"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may also have noticed that t</a:t>
            </a:r>
            <a:r>
              <a:rPr lang="en-US" dirty="0"/>
              <a:t>he signs on the façade of the church</a:t>
            </a:r>
            <a:r>
              <a:rPr lang="en-US" baseline="0" dirty="0"/>
              <a:t> building reads “Chinese Methodist Church” and not “Telok Ayer Chinese Methodist Church”. This reflects the fact that when the building was completed in 1925, she was the only Chinese Methodist church in Singapore (and possibly in the whole of Malaya).</a:t>
            </a:r>
            <a:endParaRPr lang="en-SG"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dirty="0"/>
              <a:t>Moving into the Social Hall, you can see a painting that follows Leonardo </a:t>
            </a:r>
            <a:r>
              <a:rPr lang="en-US" sz="1100" dirty="0" err="1"/>
              <a:t>Da</a:t>
            </a:r>
            <a:r>
              <a:rPr lang="en-US" sz="1100" dirty="0"/>
              <a:t> Vinci’s famous</a:t>
            </a:r>
            <a:r>
              <a:rPr lang="en-US" sz="1100" baseline="0" dirty="0"/>
              <a:t> composition of the Lord’s Supper. This was painted by an elder of the church, Mr. Lim </a:t>
            </a:r>
            <a:r>
              <a:rPr lang="en-US" sz="1100" baseline="0" dirty="0" err="1"/>
              <a:t>Yeow</a:t>
            </a:r>
            <a:r>
              <a:rPr lang="en-US" sz="1100" baseline="0" dirty="0"/>
              <a:t> Tong; and was restored by his daughter. The picture aptly captures how </a:t>
            </a:r>
            <a:r>
              <a:rPr lang="en-US" sz="1100" baseline="0" dirty="0" err="1"/>
              <a:t>Christianty</a:t>
            </a:r>
            <a:r>
              <a:rPr lang="en-US" sz="1100" baseline="0" dirty="0"/>
              <a:t> brought the members of the Church into contact with significant aspects of Western culture such as Classical Sacred Music and Sacred Art. The other two paintings in the Social Hall were also painted by Mr. Lim </a:t>
            </a:r>
            <a:r>
              <a:rPr lang="en-US" sz="1100" baseline="0" dirty="0" err="1"/>
              <a:t>Yeow</a:t>
            </a:r>
            <a:r>
              <a:rPr lang="en-US" sz="1100" baseline="0" dirty="0"/>
              <a:t> Tong.</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100" baseline="0" dirty="0"/>
              <a:t>This wall hides another interesting feature – there used to be a trap door on the bottom right corner of the wall, which led to a small hideout just beneath the present day ladies’ room. British soldiers hid in this area when they were trying to escape from the occupying Japanese army in World War II. The trapdoor was later covered up as part of the Church’s restoration works.</a:t>
            </a:r>
            <a:endParaRPr lang="en-SG" sz="1100" dirty="0"/>
          </a:p>
        </p:txBody>
      </p:sp>
      <p:sp>
        <p:nvSpPr>
          <p:cNvPr id="4" name="Slide Number Placeholder 3"/>
          <p:cNvSpPr>
            <a:spLocks noGrp="1"/>
          </p:cNvSpPr>
          <p:nvPr>
            <p:ph type="sldNum" sz="quarter" idx="10"/>
          </p:nvPr>
        </p:nvSpPr>
        <p:spPr/>
        <p:txBody>
          <a:bodyPr/>
          <a:lstStyle/>
          <a:p>
            <a:fld id="{89808AC1-504C-4419-8C7B-33E4A66A0BB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aseline="0" dirty="0"/>
              <a:t>Just beside this wall, the row of windows are also an interesting architectural feature. Apart from being pushed outwards, they can also be propped up. This design recalls the old walls of the “Tin Hut Church”, which had to be propped up to allow for ventilation, and for people to enter and exit the building.</a:t>
            </a:r>
            <a:endParaRPr lang="en-SG" sz="11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You may wish to note that there </a:t>
            </a:r>
            <a:r>
              <a:rPr lang="en-US" sz="1100" kern="1200" baseline="0" dirty="0">
                <a:solidFill>
                  <a:schemeClr val="tx1"/>
                </a:solidFill>
                <a:latin typeface="+mn-lt"/>
                <a:ea typeface="+mn-ea"/>
                <a:cs typeface="+mn-cs"/>
              </a:rPr>
              <a:t>are a total of about 14 different window designs in the church building, each with its own meaning and significance. I will explain two more to you later on.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a:t>The next interesting feature of our Church is</a:t>
            </a:r>
            <a:r>
              <a:rPr lang="en-US" sz="1100" baseline="0" dirty="0"/>
              <a:t> the Sanctuary, which is located on the 2</a:t>
            </a:r>
            <a:r>
              <a:rPr lang="en-US" sz="1100" baseline="30000" dirty="0"/>
              <a:t>nd</a:t>
            </a:r>
            <a:r>
              <a:rPr lang="en-US" sz="1100" baseline="0" dirty="0"/>
              <a:t> floor of the building. While most sanctuaries are located on the ground floor of church buildings, it is believed that our Sanctuary was deliberately built on the 2</a:t>
            </a:r>
            <a:r>
              <a:rPr lang="en-US" sz="1100" baseline="30000" dirty="0"/>
              <a:t>nd</a:t>
            </a:r>
            <a:r>
              <a:rPr lang="en-US" sz="1100" baseline="0" dirty="0"/>
              <a:t> level in order to minimise noise and disruptions to our worship services, especially from the hustle-and-bustle of the commercial activity in the area.</a:t>
            </a:r>
          </a:p>
          <a:p>
            <a:pPr algn="just"/>
            <a:endParaRPr lang="en-US" sz="1100" baseline="0" dirty="0"/>
          </a:p>
          <a:p>
            <a:pPr algn="just"/>
            <a:r>
              <a:rPr lang="en-US" sz="1100" baseline="0" dirty="0"/>
              <a:t>This slide shows photographs of our Sanctuary, from the 1950s to the present. </a:t>
            </a:r>
            <a:r>
              <a:rPr lang="en-US" sz="1100" kern="1200" dirty="0">
                <a:solidFill>
                  <a:schemeClr val="tx1"/>
                </a:solidFill>
                <a:latin typeface="+mn-lt"/>
                <a:ea typeface="+mn-ea"/>
                <a:cs typeface="+mn-cs"/>
              </a:rPr>
              <a:t>Do you notice any striking difference?</a:t>
            </a:r>
          </a:p>
          <a:p>
            <a:pPr algn="just"/>
            <a:r>
              <a:rPr lang="en-US" sz="1100" i="1" kern="1200" dirty="0">
                <a:solidFill>
                  <a:schemeClr val="tx1"/>
                </a:solidFill>
                <a:latin typeface="+mn-lt"/>
                <a:ea typeface="+mn-ea"/>
                <a:cs typeface="+mn-cs"/>
              </a:rPr>
              <a:t>[</a:t>
            </a:r>
            <a:r>
              <a:rPr lang="en-US" sz="1100" i="1" u="sng" kern="1200" dirty="0">
                <a:solidFill>
                  <a:schemeClr val="tx1"/>
                </a:solidFill>
                <a:latin typeface="+mn-lt"/>
                <a:ea typeface="+mn-ea"/>
                <a:cs typeface="+mn-cs"/>
              </a:rPr>
              <a:t>Desired</a:t>
            </a:r>
            <a:r>
              <a:rPr lang="en-US" sz="1100" i="1" u="sng" kern="1200" baseline="0" dirty="0">
                <a:solidFill>
                  <a:schemeClr val="tx1"/>
                </a:solidFill>
                <a:latin typeface="+mn-lt"/>
                <a:ea typeface="+mn-ea"/>
                <a:cs typeface="+mn-cs"/>
              </a:rPr>
              <a:t> Response</a:t>
            </a:r>
            <a:r>
              <a:rPr lang="en-US" sz="1100" i="1" kern="1200" baseline="0" dirty="0">
                <a:solidFill>
                  <a:schemeClr val="tx1"/>
                </a:solidFill>
                <a:latin typeface="+mn-lt"/>
                <a:ea typeface="+mn-ea"/>
                <a:cs typeface="+mn-cs"/>
              </a:rPr>
              <a:t>: T</a:t>
            </a:r>
            <a:r>
              <a:rPr lang="en-US" sz="1100" i="1" kern="1200" dirty="0">
                <a:solidFill>
                  <a:schemeClr val="tx1"/>
                </a:solidFill>
                <a:latin typeface="+mn-lt"/>
                <a:ea typeface="+mn-ea"/>
                <a:cs typeface="+mn-cs"/>
              </a:rPr>
              <a:t>he four calligraphic Chinese characters above the altar cannot be seen in the old</a:t>
            </a:r>
            <a:r>
              <a:rPr lang="en-US" sz="1100" i="1" kern="1200" baseline="0" dirty="0">
                <a:solidFill>
                  <a:schemeClr val="tx1"/>
                </a:solidFill>
                <a:latin typeface="+mn-lt"/>
                <a:ea typeface="+mn-ea"/>
                <a:cs typeface="+mn-cs"/>
              </a:rPr>
              <a:t> photographs.]</a:t>
            </a:r>
            <a:endParaRPr lang="en-US" sz="11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808AC1-504C-4419-8C7B-33E4A66A0BB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Yes – the four calligraphic Chinese characters above the altar cannot be seen in the old</a:t>
            </a:r>
            <a:r>
              <a:rPr lang="en-US" sz="1100" kern="1200" baseline="0" dirty="0">
                <a:solidFill>
                  <a:schemeClr val="tx1"/>
                </a:solidFill>
                <a:latin typeface="+mn-lt"/>
                <a:ea typeface="+mn-ea"/>
                <a:cs typeface="+mn-cs"/>
              </a:rPr>
              <a:t> </a:t>
            </a:r>
            <a:r>
              <a:rPr lang="en-US" sz="1100" kern="1200" dirty="0">
                <a:solidFill>
                  <a:schemeClr val="tx1"/>
                </a:solidFill>
                <a:latin typeface="+mn-lt"/>
                <a:ea typeface="+mn-ea"/>
                <a:cs typeface="+mn-cs"/>
              </a:rPr>
              <a:t>photographs. They read “Shang Di Shi Ai” (</a:t>
            </a:r>
            <a:r>
              <a:rPr lang="en-US" sz="1100" kern="1200" dirty="0" err="1">
                <a:solidFill>
                  <a:schemeClr val="tx1"/>
                </a:solidFill>
                <a:latin typeface="+mn-lt"/>
                <a:ea typeface="+mn-ea"/>
                <a:cs typeface="+mn-cs"/>
              </a:rPr>
              <a:t>上帝是愛</a:t>
            </a:r>
            <a:r>
              <a:rPr lang="en-US" sz="1100" kern="1200" dirty="0">
                <a:solidFill>
                  <a:schemeClr val="tx1"/>
                </a:solidFill>
                <a:latin typeface="+mn-lt"/>
                <a:ea typeface="+mn-ea"/>
                <a:cs typeface="+mn-cs"/>
              </a:rPr>
              <a:t>), which</a:t>
            </a:r>
            <a:r>
              <a:rPr lang="en-US" sz="1100" kern="1200" baseline="0" dirty="0">
                <a:solidFill>
                  <a:schemeClr val="tx1"/>
                </a:solidFill>
                <a:latin typeface="+mn-lt"/>
                <a:ea typeface="+mn-ea"/>
                <a:cs typeface="+mn-cs"/>
              </a:rPr>
              <a:t> proclaims the nature of God as that of Love (1 John 4:16)</a:t>
            </a:r>
            <a:r>
              <a:rPr lang="en-US" sz="1100" kern="1200" dirty="0">
                <a:solidFill>
                  <a:schemeClr val="tx1"/>
                </a:solidFill>
                <a:latin typeface="+mn-lt"/>
                <a:ea typeface="+mn-ea"/>
                <a:cs typeface="+mn-cs"/>
              </a:rPr>
              <a:t>. These characters featured originally in the Sanctuary; but it is believed that they were covered up as part of extensive renovation work in the 1950s and later forgotten. During the major preservation and conservation project in the 1990s after the church was chosen as a national monument, the four Chinese characters were found intact when the timber backdrop in the Sanctuary was removed, and they were fully restored and to the condition that you see today.</a:t>
            </a:r>
          </a:p>
        </p:txBody>
      </p:sp>
      <p:sp>
        <p:nvSpPr>
          <p:cNvPr id="4" name="Slide Number Placeholder 3"/>
          <p:cNvSpPr>
            <a:spLocks noGrp="1"/>
          </p:cNvSpPr>
          <p:nvPr>
            <p:ph type="sldNum" sz="quarter" idx="10"/>
          </p:nvPr>
        </p:nvSpPr>
        <p:spPr/>
        <p:txBody>
          <a:bodyPr/>
          <a:lstStyle/>
          <a:p>
            <a:fld id="{89808AC1-504C-4419-8C7B-33E4A66A0BB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478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44463"/>
            <a:ext cx="7772400" cy="1470025"/>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071670" y="1857364"/>
            <a:ext cx="6400800" cy="1357322"/>
          </a:xfrm>
        </p:spPr>
        <p:txBody>
          <a:bodyPr>
            <a:normAutofit/>
          </a:bodyPr>
          <a:lstStyle>
            <a:lvl1pPr marL="0" indent="0" algn="r">
              <a:buNone/>
              <a:defRPr sz="2800">
                <a:solidFill>
                  <a:srgbClr val="DDD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A471A5BB-B59B-4EE7-B211-45EC933C22E7}" type="datetimeFigureOut">
              <a:rPr lang="en-GB" smtClean="0"/>
              <a:pPr/>
              <a:t>27/04/2018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b="1">
                <a:solidFill>
                  <a:srgbClr val="DDDDDD"/>
                </a:solidFill>
              </a:defRPr>
            </a:lvl1pPr>
            <a:lvl2pPr>
              <a:defRPr>
                <a:solidFill>
                  <a:srgbClr val="DDDDDD"/>
                </a:solidFill>
              </a:defRPr>
            </a:lvl2pPr>
            <a:lvl3pPr>
              <a:defRPr>
                <a:solidFill>
                  <a:srgbClr val="DDDDDD"/>
                </a:solidFill>
              </a:defRPr>
            </a:lvl3pPr>
            <a:lvl4pPr>
              <a:defRPr>
                <a:solidFill>
                  <a:srgbClr val="DDDDDD"/>
                </a:solidFill>
              </a:defRPr>
            </a:lvl4pPr>
            <a:lvl5pPr>
              <a:defRPr>
                <a:solidFill>
                  <a:srgbClr val="DDDDD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471A5BB-B59B-4EE7-B211-45EC933C22E7}" type="datetimeFigureOut">
              <a:rPr lang="en-GB" smtClean="0"/>
              <a:pPr/>
              <a:t>27/04/2018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A471A5BB-B59B-4EE7-B211-45EC933C22E7}" type="datetimeFigureOut">
              <a:rPr lang="en-GB" smtClean="0"/>
              <a:pPr/>
              <a:t>27/04/2018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1A5BB-B59B-4EE7-B211-45EC933C22E7}" type="datetimeFigureOut">
              <a:rPr lang="en-GB" smtClean="0"/>
              <a:pPr/>
              <a:t>27/04/2018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6B8C2A-2A7A-4D97-8BB7-577AC23100F7}" type="slidenum">
              <a:rPr lang="en-GB" smtClean="0"/>
              <a:pPr/>
              <a:t>‹#›</a:t>
            </a:fld>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1A5BB-B59B-4EE7-B211-45EC933C22E7}" type="datetimeFigureOut">
              <a:rPr lang="en-GB" smtClean="0"/>
              <a:pPr/>
              <a:t>27/04/2018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B8C2A-2A7A-4D97-8BB7-577AC23100F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8" y="642918"/>
            <a:ext cx="8715404" cy="1643074"/>
          </a:xfrm>
        </p:spPr>
        <p:txBody>
          <a:bodyPr>
            <a:normAutofit/>
          </a:bodyPr>
          <a:lstStyle/>
          <a:p>
            <a:r>
              <a:rPr lang="en-GB" cap="small" dirty="0">
                <a:effectLst>
                  <a:outerShdw blurRad="38100" dist="38100" dir="2700000" algn="tl">
                    <a:srgbClr val="000000">
                      <a:alpha val="43137"/>
                    </a:srgbClr>
                  </a:outerShdw>
                </a:effectLst>
              </a:rPr>
              <a:t>Telok Ayer Chinese Methodist Church</a:t>
            </a:r>
            <a:br>
              <a:rPr lang="en-GB" sz="4000" dirty="0"/>
            </a:br>
            <a:r>
              <a:rPr lang="en-GB" sz="2800" i="1" dirty="0"/>
              <a:t>From tin hut to national monument</a:t>
            </a:r>
            <a:br>
              <a:rPr lang="en-GB" sz="2800" i="1" dirty="0"/>
            </a:br>
            <a:r>
              <a:rPr lang="en-GB" sz="2800" i="1" dirty="0"/>
              <a:t>a pictorial walkthrough</a:t>
            </a:r>
            <a:endParaRPr lang="en-GB" sz="2800" b="1" i="1" dirty="0"/>
          </a:p>
        </p:txBody>
      </p:sp>
      <p:sp>
        <p:nvSpPr>
          <p:cNvPr id="3" name="Subtitle 2"/>
          <p:cNvSpPr>
            <a:spLocks noGrp="1"/>
          </p:cNvSpPr>
          <p:nvPr>
            <p:ph type="subTitle" idx="1"/>
          </p:nvPr>
        </p:nvSpPr>
        <p:spPr>
          <a:xfrm>
            <a:off x="2386042" y="2643182"/>
            <a:ext cx="6400800" cy="1357322"/>
          </a:xfrm>
        </p:spPr>
        <p:txBody>
          <a:bodyPr>
            <a:normAutofit/>
          </a:bodyPr>
          <a:lstStyle/>
          <a:p>
            <a:r>
              <a:rPr lang="en-GB" b="1" i="1"/>
              <a:t>CHURCH ARCHITECTURE </a:t>
            </a:r>
            <a:r>
              <a:rPr lang="en-GB" b="1" i="1" dirty="0"/>
              <a:t>OVERVIEW</a:t>
            </a:r>
          </a:p>
        </p:txBody>
      </p:sp>
      <p:pic>
        <p:nvPicPr>
          <p:cNvPr id="4" name="Picture 3" descr="TACMC montage copy.jpg"/>
          <p:cNvPicPr>
            <a:picLocks noChangeAspect="1"/>
          </p:cNvPicPr>
          <p:nvPr/>
        </p:nvPicPr>
        <p:blipFill>
          <a:blip r:embed="rId3" cstate="screen"/>
          <a:stretch>
            <a:fillRect/>
          </a:stretch>
        </p:blipFill>
        <p:spPr>
          <a:xfrm>
            <a:off x="0" y="4392892"/>
            <a:ext cx="9144000" cy="2465108"/>
          </a:xfrm>
          <a:prstGeom prst="rect">
            <a:avLst/>
          </a:prstGeom>
        </p:spPr>
      </p:pic>
      <p:pic>
        <p:nvPicPr>
          <p:cNvPr id="5" name="Picture 4" descr="Logo 2.jpg"/>
          <p:cNvPicPr>
            <a:picLocks noChangeAspect="1"/>
          </p:cNvPicPr>
          <p:nvPr/>
        </p:nvPicPr>
        <p:blipFill>
          <a:blip r:embed="rId4" cstate="screen">
            <a:duotone>
              <a:prstClr val="black"/>
              <a:srgbClr val="D9C3A5">
                <a:tint val="50000"/>
                <a:satMod val="180000"/>
              </a:srgbClr>
            </a:duotone>
          </a:blip>
          <a:stretch>
            <a:fillRect/>
          </a:stretch>
        </p:blipFill>
        <p:spPr>
          <a:xfrm>
            <a:off x="71406" y="2000240"/>
            <a:ext cx="817112" cy="2304256"/>
          </a:xfrm>
          <a:prstGeom prst="rect">
            <a:avLst/>
          </a:prstGeom>
          <a:scene3d>
            <a:camera prst="orthographicFront"/>
            <a:lightRig rig="threePt" dir="t"/>
          </a:scene3d>
          <a:sp3d>
            <a:bevelT w="63500"/>
            <a:bevelB w="63500"/>
          </a:sp3d>
        </p:spPr>
      </p:pic>
      <p:pic>
        <p:nvPicPr>
          <p:cNvPr id="6" name="Content Placeholder 3" descr="logo 3.gif"/>
          <p:cNvPicPr>
            <a:picLocks noChangeAspect="1"/>
          </p:cNvPicPr>
          <p:nvPr/>
        </p:nvPicPr>
        <p:blipFill>
          <a:blip r:embed="rId5" cstate="screen">
            <a:duotone>
              <a:prstClr val="black"/>
              <a:srgbClr val="D9C3A5">
                <a:tint val="50000"/>
                <a:satMod val="180000"/>
              </a:srgbClr>
            </a:duotone>
          </a:blip>
          <a:stretch>
            <a:fillRect/>
          </a:stretch>
        </p:blipFill>
        <p:spPr>
          <a:xfrm>
            <a:off x="985806" y="3923496"/>
            <a:ext cx="3194871" cy="398454"/>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G_4008.JPG"/>
          <p:cNvPicPr>
            <a:picLocks noChangeAspect="1"/>
          </p:cNvPicPr>
          <p:nvPr/>
        </p:nvPicPr>
        <p:blipFill>
          <a:blip r:embed="rId3" cstate="screen"/>
          <a:stretch>
            <a:fillRect/>
          </a:stretch>
        </p:blipFill>
        <p:spPr>
          <a:xfrm>
            <a:off x="1619672" y="1268760"/>
            <a:ext cx="5832648" cy="4275094"/>
          </a:xfrm>
          <a:prstGeom prst="rect">
            <a:avLst/>
          </a:prstGeom>
        </p:spPr>
      </p:pic>
      <p:pic>
        <p:nvPicPr>
          <p:cNvPr id="5" name="Picture 4" descr="C:\Users\Enting\Desktop\TACMC\Cam 2\_MG_6460.JPG"/>
          <p:cNvPicPr/>
          <p:nvPr/>
        </p:nvPicPr>
        <p:blipFill>
          <a:blip r:embed="rId4" cstate="screen"/>
          <a:srcRect/>
          <a:stretch>
            <a:fillRect/>
          </a:stretch>
        </p:blipFill>
        <p:spPr bwMode="auto">
          <a:xfrm>
            <a:off x="7668344" y="2276872"/>
            <a:ext cx="1475656" cy="2304256"/>
          </a:xfrm>
          <a:prstGeom prst="rect">
            <a:avLst/>
          </a:prstGeom>
          <a:noFill/>
          <a:ln w="9525">
            <a:noFill/>
            <a:miter lim="800000"/>
            <a:headEnd/>
            <a:tailEnd/>
          </a:ln>
        </p:spPr>
      </p:pic>
      <p:pic>
        <p:nvPicPr>
          <p:cNvPr id="6" name="Picture 5" descr="C:\Users\Enting\Desktop\TACMC\Cam 2\_MG_6465.JPG"/>
          <p:cNvPicPr/>
          <p:nvPr/>
        </p:nvPicPr>
        <p:blipFill>
          <a:blip r:embed="rId5" cstate="screen"/>
          <a:srcRect/>
          <a:stretch>
            <a:fillRect/>
          </a:stretch>
        </p:blipFill>
        <p:spPr bwMode="auto">
          <a:xfrm>
            <a:off x="7668344" y="4581128"/>
            <a:ext cx="1475656" cy="2276872"/>
          </a:xfrm>
          <a:prstGeom prst="rect">
            <a:avLst/>
          </a:prstGeom>
          <a:noFill/>
          <a:ln w="9525">
            <a:noFill/>
            <a:miter lim="800000"/>
            <a:headEnd/>
            <a:tailEnd/>
          </a:ln>
        </p:spPr>
      </p:pic>
      <p:pic>
        <p:nvPicPr>
          <p:cNvPr id="7" name="Picture 2" descr="C:\Users\Enting\Desktop\TACMC\Cam 2\_MG_6469.JPG"/>
          <p:cNvPicPr>
            <a:picLocks noChangeAspect="1" noChangeArrowheads="1"/>
          </p:cNvPicPr>
          <p:nvPr/>
        </p:nvPicPr>
        <p:blipFill>
          <a:blip r:embed="rId6" cstate="screen"/>
          <a:srcRect/>
          <a:stretch>
            <a:fillRect/>
          </a:stretch>
        </p:blipFill>
        <p:spPr bwMode="auto">
          <a:xfrm>
            <a:off x="7668345" y="0"/>
            <a:ext cx="1475655" cy="2276872"/>
          </a:xfrm>
          <a:prstGeom prst="rect">
            <a:avLst/>
          </a:prstGeom>
          <a:noFill/>
        </p:spPr>
      </p:pic>
      <p:pic>
        <p:nvPicPr>
          <p:cNvPr id="8" name="Picture 7" descr="C:\Users\Enting\Desktop\TACMC\Cam 2\_MG_6477.JPG"/>
          <p:cNvPicPr/>
          <p:nvPr/>
        </p:nvPicPr>
        <p:blipFill>
          <a:blip r:embed="rId7" cstate="screen"/>
          <a:srcRect/>
          <a:stretch>
            <a:fillRect/>
          </a:stretch>
        </p:blipFill>
        <p:spPr bwMode="auto">
          <a:xfrm>
            <a:off x="0" y="0"/>
            <a:ext cx="1475656" cy="2276872"/>
          </a:xfrm>
          <a:prstGeom prst="rect">
            <a:avLst/>
          </a:prstGeom>
          <a:noFill/>
          <a:ln w="9525">
            <a:noFill/>
            <a:miter lim="800000"/>
            <a:headEnd/>
            <a:tailEnd/>
          </a:ln>
        </p:spPr>
      </p:pic>
      <p:pic>
        <p:nvPicPr>
          <p:cNvPr id="9" name="Picture 8" descr="C:\Users\Enting\Desktop\TACMC\Cam 2\_MG_6482.JPG"/>
          <p:cNvPicPr/>
          <p:nvPr/>
        </p:nvPicPr>
        <p:blipFill>
          <a:blip r:embed="rId8" cstate="screen"/>
          <a:srcRect/>
          <a:stretch>
            <a:fillRect/>
          </a:stretch>
        </p:blipFill>
        <p:spPr bwMode="auto">
          <a:xfrm>
            <a:off x="0" y="2276872"/>
            <a:ext cx="1475656" cy="2304256"/>
          </a:xfrm>
          <a:prstGeom prst="rect">
            <a:avLst/>
          </a:prstGeom>
          <a:noFill/>
          <a:ln w="9525">
            <a:noFill/>
            <a:miter lim="800000"/>
            <a:headEnd/>
            <a:tailEnd/>
          </a:ln>
        </p:spPr>
      </p:pic>
      <p:pic>
        <p:nvPicPr>
          <p:cNvPr id="10" name="Picture 9" descr="C:\Users\Enting\Desktop\TACMC\Cam 2\_MG_6495.JPG"/>
          <p:cNvPicPr/>
          <p:nvPr/>
        </p:nvPicPr>
        <p:blipFill>
          <a:blip r:embed="rId9" cstate="screen"/>
          <a:srcRect/>
          <a:stretch>
            <a:fillRect/>
          </a:stretch>
        </p:blipFill>
        <p:spPr bwMode="auto">
          <a:xfrm>
            <a:off x="0" y="4581128"/>
            <a:ext cx="1475656" cy="2276872"/>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G_4074.JPG"/>
          <p:cNvPicPr>
            <a:picLocks noChangeAspect="1"/>
          </p:cNvPicPr>
          <p:nvPr/>
        </p:nvPicPr>
        <p:blipFill>
          <a:blip r:embed="rId3" cstate="screen"/>
          <a:stretch>
            <a:fillRect/>
          </a:stretch>
        </p:blipFill>
        <p:spPr>
          <a:xfrm>
            <a:off x="0" y="0"/>
            <a:ext cx="5052053" cy="3789040"/>
          </a:xfrm>
          <a:prstGeom prst="rect">
            <a:avLst/>
          </a:prstGeom>
        </p:spPr>
      </p:pic>
      <p:pic>
        <p:nvPicPr>
          <p:cNvPr id="5" name="Picture 4" descr="IMG_4076.JPG"/>
          <p:cNvPicPr>
            <a:picLocks noChangeAspect="1"/>
          </p:cNvPicPr>
          <p:nvPr/>
        </p:nvPicPr>
        <p:blipFill>
          <a:blip r:embed="rId4" cstate="screen">
            <a:clrChange>
              <a:clrFrom>
                <a:srgbClr val="2A2925"/>
              </a:clrFrom>
              <a:clrTo>
                <a:srgbClr val="2A2925">
                  <a:alpha val="0"/>
                </a:srgbClr>
              </a:clrTo>
            </a:clrChange>
          </a:blip>
          <a:srcRect/>
          <a:stretch>
            <a:fillRect/>
          </a:stretch>
        </p:blipFill>
        <p:spPr>
          <a:xfrm rot="5400000">
            <a:off x="4672294" y="2386318"/>
            <a:ext cx="4643470" cy="4299942"/>
          </a:xfrm>
          <a:prstGeom prst="rect">
            <a:avLst/>
          </a:prstGeom>
        </p:spPr>
      </p:pic>
      <p:pic>
        <p:nvPicPr>
          <p:cNvPr id="1027" name="Picture 3"/>
          <p:cNvPicPr>
            <a:picLocks noChangeAspect="1" noChangeArrowheads="1"/>
          </p:cNvPicPr>
          <p:nvPr/>
        </p:nvPicPr>
        <p:blipFill>
          <a:blip r:embed="rId5" cstate="screen"/>
          <a:srcRect/>
          <a:stretch>
            <a:fillRect/>
          </a:stretch>
        </p:blipFill>
        <p:spPr bwMode="auto">
          <a:xfrm>
            <a:off x="4929158" y="384198"/>
            <a:ext cx="1571636" cy="1527979"/>
          </a:xfrm>
          <a:prstGeom prst="rect">
            <a:avLst/>
          </a:prstGeom>
          <a:noFill/>
          <a:ln w="9525">
            <a:noFill/>
            <a:miter lim="800000"/>
            <a:headEnd/>
            <a:tailEnd/>
          </a:ln>
          <a:effectLst/>
        </p:spPr>
      </p:pic>
      <p:cxnSp>
        <p:nvCxnSpPr>
          <p:cNvPr id="6" name="Straight Arrow Connector 5"/>
          <p:cNvCxnSpPr/>
          <p:nvPr/>
        </p:nvCxnSpPr>
        <p:spPr>
          <a:xfrm>
            <a:off x="4214810" y="214290"/>
            <a:ext cx="928694"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00794" y="357166"/>
            <a:ext cx="2643206" cy="1569660"/>
          </a:xfrm>
          <a:prstGeom prst="rect">
            <a:avLst/>
          </a:prstGeom>
          <a:noFill/>
        </p:spPr>
        <p:txBody>
          <a:bodyPr wrap="square" rtlCol="0">
            <a:spAutoFit/>
          </a:bodyPr>
          <a:lstStyle/>
          <a:p>
            <a:r>
              <a:rPr lang="en-US" sz="1600" b="1" dirty="0">
                <a:solidFill>
                  <a:schemeClr val="bg1"/>
                </a:solidFill>
              </a:rPr>
              <a:t>Jerusalem Cross, or Crusader’s Cross – so named because it was on the papal banner given to the Crusaders by Pope Urban II for the First Crusade</a:t>
            </a:r>
          </a:p>
        </p:txBody>
      </p:sp>
      <p:pic>
        <p:nvPicPr>
          <p:cNvPr id="1029" name="Picture 5" descr="http://upload.wikimedia.org/wikipedia/commons/thumb/1/13/Martyrdom_of_andrew.jpg/220px-Martyrdom_of_andrew.jpg"/>
          <p:cNvPicPr>
            <a:picLocks noChangeAspect="1" noChangeArrowheads="1"/>
          </p:cNvPicPr>
          <p:nvPr/>
        </p:nvPicPr>
        <p:blipFill>
          <a:blip r:embed="rId6" cstate="screen"/>
          <a:srcRect/>
          <a:stretch>
            <a:fillRect/>
          </a:stretch>
        </p:blipFill>
        <p:spPr bwMode="auto">
          <a:xfrm>
            <a:off x="214282" y="4220663"/>
            <a:ext cx="1571636" cy="2494485"/>
          </a:xfrm>
          <a:prstGeom prst="rect">
            <a:avLst/>
          </a:prstGeom>
          <a:noFill/>
        </p:spPr>
      </p:pic>
      <p:sp>
        <p:nvSpPr>
          <p:cNvPr id="14" name="TextBox 13"/>
          <p:cNvSpPr txBox="1"/>
          <p:nvPr/>
        </p:nvSpPr>
        <p:spPr>
          <a:xfrm>
            <a:off x="1857356" y="4214818"/>
            <a:ext cx="2643206" cy="2062103"/>
          </a:xfrm>
          <a:prstGeom prst="rect">
            <a:avLst/>
          </a:prstGeom>
          <a:noFill/>
        </p:spPr>
        <p:txBody>
          <a:bodyPr wrap="square" rtlCol="0">
            <a:spAutoFit/>
          </a:bodyPr>
          <a:lstStyle/>
          <a:p>
            <a:r>
              <a:rPr lang="en-US" sz="1600" b="1" dirty="0">
                <a:solidFill>
                  <a:schemeClr val="bg1"/>
                </a:solidFill>
              </a:rPr>
              <a:t>Apostle Andrew was believed to have been martyred by crucifixion on an X-shaped cross as he deemed himself to be unworthy to be crucified in the same manner as Jesus Christ.</a:t>
            </a:r>
          </a:p>
        </p:txBody>
      </p:sp>
      <p:cxnSp>
        <p:nvCxnSpPr>
          <p:cNvPr id="15" name="Straight Arrow Connector 14"/>
          <p:cNvCxnSpPr/>
          <p:nvPr/>
        </p:nvCxnSpPr>
        <p:spPr>
          <a:xfrm rot="10800000">
            <a:off x="3571868" y="6143644"/>
            <a:ext cx="1321603"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082.JPG"/>
          <p:cNvPicPr>
            <a:picLocks noChangeAspect="1"/>
          </p:cNvPicPr>
          <p:nvPr/>
        </p:nvPicPr>
        <p:blipFill>
          <a:blip r:embed="rId3" cstate="screen"/>
          <a:stretch>
            <a:fillRect/>
          </a:stretch>
        </p:blipFill>
        <p:spPr>
          <a:xfrm>
            <a:off x="4572000" y="3429000"/>
            <a:ext cx="4572000" cy="3429000"/>
          </a:xfrm>
          <a:prstGeom prst="rect">
            <a:avLst/>
          </a:prstGeom>
        </p:spPr>
      </p:pic>
      <p:pic>
        <p:nvPicPr>
          <p:cNvPr id="5" name="Picture 4" descr="IMG_4067.JPG"/>
          <p:cNvPicPr>
            <a:picLocks noChangeAspect="1"/>
          </p:cNvPicPr>
          <p:nvPr/>
        </p:nvPicPr>
        <p:blipFill>
          <a:blip r:embed="rId4" cstate="screen"/>
          <a:stretch>
            <a:fillRect/>
          </a:stretch>
        </p:blipFill>
        <p:spPr>
          <a:xfrm rot="5400000">
            <a:off x="-1143001" y="1143000"/>
            <a:ext cx="6858000" cy="4572000"/>
          </a:xfrm>
          <a:prstGeom prst="rect">
            <a:avLst/>
          </a:prstGeom>
        </p:spPr>
      </p:pic>
      <p:pic>
        <p:nvPicPr>
          <p:cNvPr id="6" name="Picture 4" descr="DSC09013"/>
          <p:cNvPicPr>
            <a:picLocks noChangeAspect="1" noChangeArrowheads="1"/>
          </p:cNvPicPr>
          <p:nvPr/>
        </p:nvPicPr>
        <p:blipFill>
          <a:blip r:embed="rId5" cstate="screen"/>
          <a:srcRect/>
          <a:stretch>
            <a:fillRect/>
          </a:stretch>
        </p:blipFill>
        <p:spPr bwMode="auto">
          <a:xfrm>
            <a:off x="4572000" y="0"/>
            <a:ext cx="4572000" cy="3429000"/>
          </a:xfrm>
          <a:prstGeom prst="rect">
            <a:avLst/>
          </a:prstGeom>
          <a:noFill/>
        </p:spPr>
      </p:pic>
      <p:sp>
        <p:nvSpPr>
          <p:cNvPr id="7" name="TextBox 6"/>
          <p:cNvSpPr txBox="1"/>
          <p:nvPr/>
        </p:nvSpPr>
        <p:spPr>
          <a:xfrm>
            <a:off x="285720" y="5812713"/>
            <a:ext cx="3571900" cy="830997"/>
          </a:xfrm>
          <a:prstGeom prst="rect">
            <a:avLst/>
          </a:prstGeom>
          <a:solidFill>
            <a:schemeClr val="bg1">
              <a:alpha val="65000"/>
            </a:schemeClr>
          </a:solidFill>
        </p:spPr>
        <p:txBody>
          <a:bodyPr wrap="square" rtlCol="0">
            <a:spAutoFit/>
          </a:bodyPr>
          <a:lstStyle/>
          <a:p>
            <a:r>
              <a:rPr lang="en-US" sz="1600" b="1" dirty="0"/>
              <a:t>Scrollwork designs throughout the church building – Sanctuary, Social Hall, stairway, etc.</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inston Tay\Pictures\Old Pics of Singapore\Robinson Road.jpg"/>
          <p:cNvPicPr>
            <a:picLocks noChangeAspect="1" noChangeArrowheads="1"/>
          </p:cNvPicPr>
          <p:nvPr/>
        </p:nvPicPr>
        <p:blipFill>
          <a:blip r:embed="rId3" cstate="screen"/>
          <a:srcRect/>
          <a:stretch>
            <a:fillRect/>
          </a:stretch>
        </p:blipFill>
        <p:spPr bwMode="auto">
          <a:xfrm>
            <a:off x="1151319" y="332656"/>
            <a:ext cx="6849705" cy="5810988"/>
          </a:xfrm>
          <a:prstGeom prst="rect">
            <a:avLst/>
          </a:prstGeom>
          <a:noFill/>
        </p:spPr>
      </p:pic>
      <p:sp>
        <p:nvSpPr>
          <p:cNvPr id="5" name="Oval 4"/>
          <p:cNvSpPr/>
          <p:nvPr/>
        </p:nvSpPr>
        <p:spPr>
          <a:xfrm>
            <a:off x="3286116" y="1071546"/>
            <a:ext cx="1857388" cy="85725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2976" y="6162280"/>
            <a:ext cx="3286148" cy="338554"/>
          </a:xfrm>
          <a:prstGeom prst="rect">
            <a:avLst/>
          </a:prstGeom>
          <a:noFill/>
        </p:spPr>
        <p:txBody>
          <a:bodyPr wrap="square" rtlCol="0">
            <a:spAutoFit/>
          </a:bodyPr>
          <a:lstStyle/>
          <a:p>
            <a:r>
              <a:rPr lang="en-US" sz="1600" b="1" dirty="0">
                <a:solidFill>
                  <a:schemeClr val="bg1"/>
                </a:solidFill>
              </a:rPr>
              <a:t>View from Asia Building, 1956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G_3985.JPG"/>
          <p:cNvPicPr>
            <a:picLocks noChangeAspect="1"/>
          </p:cNvPicPr>
          <p:nvPr/>
        </p:nvPicPr>
        <p:blipFill>
          <a:blip r:embed="rId3" cstate="screen"/>
          <a:stretch>
            <a:fillRect/>
          </a:stretch>
        </p:blipFill>
        <p:spPr>
          <a:xfrm>
            <a:off x="0" y="0"/>
            <a:ext cx="2987824" cy="4071942"/>
          </a:xfrm>
          <a:prstGeom prst="rect">
            <a:avLst/>
          </a:prstGeom>
        </p:spPr>
      </p:pic>
      <p:pic>
        <p:nvPicPr>
          <p:cNvPr id="5" name="Picture 4" descr="IMG_3986.JPG"/>
          <p:cNvPicPr>
            <a:picLocks noChangeAspect="1"/>
          </p:cNvPicPr>
          <p:nvPr/>
        </p:nvPicPr>
        <p:blipFill>
          <a:blip r:embed="rId4" cstate="screen"/>
          <a:stretch>
            <a:fillRect/>
          </a:stretch>
        </p:blipFill>
        <p:spPr>
          <a:xfrm>
            <a:off x="6153944" y="0"/>
            <a:ext cx="2990088" cy="4071942"/>
          </a:xfrm>
          <a:prstGeom prst="rect">
            <a:avLst/>
          </a:prstGeom>
        </p:spPr>
      </p:pic>
      <p:pic>
        <p:nvPicPr>
          <p:cNvPr id="6" name="Picture 5" descr="C:\Users\Enting\Desktop\TACMC\Cam 2\_MG_6455.JPG"/>
          <p:cNvPicPr/>
          <p:nvPr/>
        </p:nvPicPr>
        <p:blipFill>
          <a:blip r:embed="rId5" cstate="screen"/>
          <a:srcRect/>
          <a:stretch>
            <a:fillRect/>
          </a:stretch>
        </p:blipFill>
        <p:spPr bwMode="auto">
          <a:xfrm>
            <a:off x="3386370" y="0"/>
            <a:ext cx="2376264" cy="3861048"/>
          </a:xfrm>
          <a:prstGeom prst="rect">
            <a:avLst/>
          </a:prstGeom>
          <a:noFill/>
          <a:ln w="9525">
            <a:noFill/>
            <a:miter lim="800000"/>
            <a:headEnd/>
            <a:tailEnd/>
          </a:ln>
        </p:spPr>
      </p:pic>
      <p:pic>
        <p:nvPicPr>
          <p:cNvPr id="7" name="Picture 6" descr="IMG_3984.JPG"/>
          <p:cNvPicPr>
            <a:picLocks noChangeAspect="1"/>
          </p:cNvPicPr>
          <p:nvPr/>
        </p:nvPicPr>
        <p:blipFill>
          <a:blip r:embed="rId6" cstate="screen"/>
          <a:stretch>
            <a:fillRect/>
          </a:stretch>
        </p:blipFill>
        <p:spPr>
          <a:xfrm>
            <a:off x="1" y="4078248"/>
            <a:ext cx="3706368" cy="2779776"/>
          </a:xfrm>
          <a:prstGeom prst="rect">
            <a:avLst/>
          </a:prstGeom>
        </p:spPr>
      </p:pic>
      <p:pic>
        <p:nvPicPr>
          <p:cNvPr id="8" name="Picture 7" descr="IMG_3988.JPG"/>
          <p:cNvPicPr>
            <a:picLocks noChangeAspect="1"/>
          </p:cNvPicPr>
          <p:nvPr/>
        </p:nvPicPr>
        <p:blipFill>
          <a:blip r:embed="rId7" cstate="screen"/>
          <a:stretch>
            <a:fillRect/>
          </a:stretch>
        </p:blipFill>
        <p:spPr>
          <a:xfrm>
            <a:off x="5436096" y="4077072"/>
            <a:ext cx="3707904" cy="2780928"/>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1438" y="642918"/>
            <a:ext cx="8715404" cy="1643074"/>
          </a:xfrm>
        </p:spPr>
        <p:txBody>
          <a:bodyPr>
            <a:normAutofit/>
          </a:bodyPr>
          <a:lstStyle/>
          <a:p>
            <a:r>
              <a:rPr lang="en-GB" cap="small" dirty="0">
                <a:effectLst>
                  <a:outerShdw blurRad="38100" dist="38100" dir="2700000" algn="tl">
                    <a:srgbClr val="000000">
                      <a:alpha val="43137"/>
                    </a:srgbClr>
                  </a:outerShdw>
                </a:effectLst>
              </a:rPr>
              <a:t>The End</a:t>
            </a:r>
            <a:endParaRPr lang="en-GB" sz="2800" b="1" i="1"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4029.JPG"/>
          <p:cNvPicPr>
            <a:picLocks noChangeAspect="1"/>
          </p:cNvPicPr>
          <p:nvPr/>
        </p:nvPicPr>
        <p:blipFill>
          <a:blip r:embed="rId3" cstate="screen"/>
          <a:stretch>
            <a:fillRect/>
          </a:stretch>
        </p:blipFill>
        <p:spPr>
          <a:xfrm>
            <a:off x="131476" y="142852"/>
            <a:ext cx="6012160" cy="4509120"/>
          </a:xfrm>
          <a:prstGeom prst="rect">
            <a:avLst/>
          </a:prstGeom>
        </p:spPr>
      </p:pic>
      <p:pic>
        <p:nvPicPr>
          <p:cNvPr id="13" name="Picture 12" descr="alternating_system_24190.jpg"/>
          <p:cNvPicPr>
            <a:picLocks noChangeAspect="1"/>
          </p:cNvPicPr>
          <p:nvPr/>
        </p:nvPicPr>
        <p:blipFill>
          <a:blip r:embed="rId4" cstate="screen"/>
          <a:stretch>
            <a:fillRect/>
          </a:stretch>
        </p:blipFill>
        <p:spPr>
          <a:xfrm>
            <a:off x="417080" y="4500570"/>
            <a:ext cx="3452206" cy="2202584"/>
          </a:xfrm>
          <a:prstGeom prst="rect">
            <a:avLst/>
          </a:prstGeom>
        </p:spPr>
      </p:pic>
      <p:pic>
        <p:nvPicPr>
          <p:cNvPr id="14" name="Picture 13" descr="five foot ways.jpg"/>
          <p:cNvPicPr>
            <a:picLocks noChangeAspect="1"/>
          </p:cNvPicPr>
          <p:nvPr/>
        </p:nvPicPr>
        <p:blipFill>
          <a:blip r:embed="rId5" cstate="screen"/>
          <a:stretch>
            <a:fillRect/>
          </a:stretch>
        </p:blipFill>
        <p:spPr>
          <a:xfrm>
            <a:off x="6253854" y="142852"/>
            <a:ext cx="2735256" cy="3857652"/>
          </a:xfrm>
          <a:prstGeom prst="rect">
            <a:avLst/>
          </a:prstGeom>
        </p:spPr>
      </p:pic>
      <p:cxnSp>
        <p:nvCxnSpPr>
          <p:cNvPr id="16" name="Elbow Connector 15"/>
          <p:cNvCxnSpPr/>
          <p:nvPr/>
        </p:nvCxnSpPr>
        <p:spPr>
          <a:xfrm>
            <a:off x="4143372" y="4572008"/>
            <a:ext cx="428628" cy="357190"/>
          </a:xfrm>
          <a:prstGeom prst="bentConnector3">
            <a:avLst>
              <a:gd name="adj1" fmla="val -333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0" y="4669705"/>
            <a:ext cx="2286016" cy="1077218"/>
          </a:xfrm>
          <a:prstGeom prst="rect">
            <a:avLst/>
          </a:prstGeom>
          <a:noFill/>
        </p:spPr>
        <p:txBody>
          <a:bodyPr wrap="square" rtlCol="0">
            <a:spAutoFit/>
          </a:bodyPr>
          <a:lstStyle/>
          <a:p>
            <a:r>
              <a:rPr lang="en-US" sz="1600" b="1" dirty="0">
                <a:solidFill>
                  <a:schemeClr val="bg1"/>
                </a:solidFill>
              </a:rPr>
              <a:t>Five-foot way with system of cross-marked alternating columns and piers</a:t>
            </a:r>
          </a:p>
        </p:txBody>
      </p:sp>
      <p:cxnSp>
        <p:nvCxnSpPr>
          <p:cNvPr id="26" name="Straight Arrow Connector 25"/>
          <p:cNvCxnSpPr/>
          <p:nvPr/>
        </p:nvCxnSpPr>
        <p:spPr>
          <a:xfrm>
            <a:off x="3643306" y="6357958"/>
            <a:ext cx="928694"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2000" y="6072206"/>
            <a:ext cx="3571900" cy="584775"/>
          </a:xfrm>
          <a:prstGeom prst="rect">
            <a:avLst/>
          </a:prstGeom>
          <a:noFill/>
        </p:spPr>
        <p:txBody>
          <a:bodyPr wrap="square" rtlCol="0">
            <a:spAutoFit/>
          </a:bodyPr>
          <a:lstStyle/>
          <a:p>
            <a:r>
              <a:rPr lang="en-US" sz="1600" b="1" dirty="0">
                <a:solidFill>
                  <a:schemeClr val="bg1"/>
                </a:solidFill>
              </a:rPr>
              <a:t>Similar system of alternating columns and piers in a European church</a:t>
            </a:r>
          </a:p>
        </p:txBody>
      </p:sp>
      <p:sp>
        <p:nvSpPr>
          <p:cNvPr id="28" name="Oval 27"/>
          <p:cNvSpPr/>
          <p:nvPr/>
        </p:nvSpPr>
        <p:spPr>
          <a:xfrm>
            <a:off x="6500826" y="1000108"/>
            <a:ext cx="1143008" cy="107157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7127439" y="4000504"/>
            <a:ext cx="1857388" cy="830997"/>
          </a:xfrm>
          <a:prstGeom prst="rect">
            <a:avLst/>
          </a:prstGeom>
          <a:noFill/>
        </p:spPr>
        <p:txBody>
          <a:bodyPr wrap="square" rtlCol="0">
            <a:spAutoFit/>
          </a:bodyPr>
          <a:lstStyle/>
          <a:p>
            <a:pPr algn="r"/>
            <a:r>
              <a:rPr lang="en-US" sz="1600" b="1" dirty="0">
                <a:solidFill>
                  <a:schemeClr val="bg1"/>
                </a:solidFill>
              </a:rPr>
              <a:t>Typical shrines on columns along five-foot ways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961.JPG"/>
          <p:cNvPicPr>
            <a:picLocks noChangeAspect="1"/>
          </p:cNvPicPr>
          <p:nvPr/>
        </p:nvPicPr>
        <p:blipFill>
          <a:blip r:embed="rId3" cstate="screen"/>
          <a:stretch>
            <a:fillRect/>
          </a:stretch>
        </p:blipFill>
        <p:spPr>
          <a:xfrm>
            <a:off x="142876" y="125016"/>
            <a:ext cx="5929322" cy="4446992"/>
          </a:xfrm>
          <a:prstGeom prst="rect">
            <a:avLst/>
          </a:prstGeom>
        </p:spPr>
      </p:pic>
      <p:pic>
        <p:nvPicPr>
          <p:cNvPr id="5" name="Picture 4" descr="Decorative Tudor brick chimneys Hapton Court Palace UK.jpg"/>
          <p:cNvPicPr>
            <a:picLocks noChangeAspect="1"/>
          </p:cNvPicPr>
          <p:nvPr/>
        </p:nvPicPr>
        <p:blipFill>
          <a:blip r:embed="rId4" cstate="screen"/>
          <a:stretch>
            <a:fillRect/>
          </a:stretch>
        </p:blipFill>
        <p:spPr>
          <a:xfrm>
            <a:off x="6643702" y="125943"/>
            <a:ext cx="2342026" cy="2714620"/>
          </a:xfrm>
          <a:prstGeom prst="rect">
            <a:avLst/>
          </a:prstGeom>
        </p:spPr>
      </p:pic>
      <p:sp>
        <p:nvSpPr>
          <p:cNvPr id="9" name="TextBox 8"/>
          <p:cNvSpPr txBox="1"/>
          <p:nvPr/>
        </p:nvSpPr>
        <p:spPr>
          <a:xfrm>
            <a:off x="1180548" y="4586832"/>
            <a:ext cx="2786082" cy="830997"/>
          </a:xfrm>
          <a:prstGeom prst="rect">
            <a:avLst/>
          </a:prstGeom>
          <a:noFill/>
        </p:spPr>
        <p:txBody>
          <a:bodyPr wrap="square" rtlCol="0">
            <a:spAutoFit/>
          </a:bodyPr>
          <a:lstStyle/>
          <a:p>
            <a:pPr algn="r"/>
            <a:r>
              <a:rPr lang="en-US" sz="1600" b="1" dirty="0">
                <a:solidFill>
                  <a:schemeClr val="bg1"/>
                </a:solidFill>
              </a:rPr>
              <a:t>Fair-faced brickworks on the façade of Telok Ayer Chinese Methodist Church</a:t>
            </a:r>
          </a:p>
        </p:txBody>
      </p:sp>
      <p:pic>
        <p:nvPicPr>
          <p:cNvPr id="7" name="Picture 6" descr="fair faced brick work 2.jpg"/>
          <p:cNvPicPr>
            <a:picLocks noChangeAspect="1"/>
          </p:cNvPicPr>
          <p:nvPr/>
        </p:nvPicPr>
        <p:blipFill>
          <a:blip r:embed="rId5" cstate="screen"/>
          <a:stretch>
            <a:fillRect/>
          </a:stretch>
        </p:blipFill>
        <p:spPr>
          <a:xfrm>
            <a:off x="4000512" y="3982762"/>
            <a:ext cx="3786198" cy="2840909"/>
          </a:xfrm>
          <a:prstGeom prst="rect">
            <a:avLst/>
          </a:prstGeom>
        </p:spPr>
      </p:pic>
      <p:sp>
        <p:nvSpPr>
          <p:cNvPr id="10" name="TextBox 9"/>
          <p:cNvSpPr txBox="1"/>
          <p:nvPr/>
        </p:nvSpPr>
        <p:spPr>
          <a:xfrm>
            <a:off x="6198141" y="2857496"/>
            <a:ext cx="2786082" cy="830997"/>
          </a:xfrm>
          <a:prstGeom prst="rect">
            <a:avLst/>
          </a:prstGeom>
          <a:noFill/>
        </p:spPr>
        <p:txBody>
          <a:bodyPr wrap="square" rtlCol="0">
            <a:spAutoFit/>
          </a:bodyPr>
          <a:lstStyle/>
          <a:p>
            <a:pPr algn="r"/>
            <a:r>
              <a:rPr lang="en-US" sz="1600" b="1" dirty="0">
                <a:solidFill>
                  <a:schemeClr val="bg1"/>
                </a:solidFill>
              </a:rPr>
              <a:t>Decorative Tudor brick chimney at Hampton Court Palace (UK)</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005.JPG"/>
          <p:cNvPicPr>
            <a:picLocks noChangeAspect="1"/>
          </p:cNvPicPr>
          <p:nvPr/>
        </p:nvPicPr>
        <p:blipFill>
          <a:blip r:embed="rId3" cstate="screen"/>
          <a:srcRect/>
          <a:stretch>
            <a:fillRect/>
          </a:stretch>
        </p:blipFill>
        <p:spPr>
          <a:xfrm>
            <a:off x="4357719" y="2443421"/>
            <a:ext cx="4429123" cy="4128851"/>
          </a:xfrm>
          <a:prstGeom prst="rect">
            <a:avLst/>
          </a:prstGeom>
        </p:spPr>
      </p:pic>
      <p:pic>
        <p:nvPicPr>
          <p:cNvPr id="5" name="Picture 4" descr="IMG_4043.JPG"/>
          <p:cNvPicPr>
            <a:picLocks noChangeAspect="1"/>
          </p:cNvPicPr>
          <p:nvPr/>
        </p:nvPicPr>
        <p:blipFill>
          <a:blip r:embed="rId4" cstate="screen"/>
          <a:stretch>
            <a:fillRect/>
          </a:stretch>
        </p:blipFill>
        <p:spPr>
          <a:xfrm>
            <a:off x="357158" y="285728"/>
            <a:ext cx="4572000" cy="3429000"/>
          </a:xfrm>
          <a:prstGeom prst="rect">
            <a:avLst/>
          </a:prstGeom>
        </p:spPr>
      </p:pic>
      <p:sp>
        <p:nvSpPr>
          <p:cNvPr id="6" name="TextBox 5"/>
          <p:cNvSpPr txBox="1"/>
          <p:nvPr/>
        </p:nvSpPr>
        <p:spPr>
          <a:xfrm>
            <a:off x="1035958" y="5732945"/>
            <a:ext cx="3286148" cy="830997"/>
          </a:xfrm>
          <a:prstGeom prst="rect">
            <a:avLst/>
          </a:prstGeom>
          <a:noFill/>
        </p:spPr>
        <p:txBody>
          <a:bodyPr wrap="square" rtlCol="0">
            <a:spAutoFit/>
          </a:bodyPr>
          <a:lstStyle/>
          <a:p>
            <a:pPr algn="r"/>
            <a:r>
              <a:rPr lang="en-US" sz="1600" b="1" dirty="0">
                <a:solidFill>
                  <a:schemeClr val="bg1"/>
                </a:solidFill>
              </a:rPr>
              <a:t>Extended walls – a relic from World War II and a reminder of the role of the Church during the war</a:t>
            </a:r>
          </a:p>
        </p:txBody>
      </p:sp>
      <p:sp>
        <p:nvSpPr>
          <p:cNvPr id="7" name="TextBox 6"/>
          <p:cNvSpPr txBox="1"/>
          <p:nvPr/>
        </p:nvSpPr>
        <p:spPr>
          <a:xfrm>
            <a:off x="4929190" y="285728"/>
            <a:ext cx="3286148" cy="584775"/>
          </a:xfrm>
          <a:prstGeom prst="rect">
            <a:avLst/>
          </a:prstGeom>
          <a:noFill/>
        </p:spPr>
        <p:txBody>
          <a:bodyPr wrap="square" rtlCol="0">
            <a:spAutoFit/>
          </a:bodyPr>
          <a:lstStyle/>
          <a:p>
            <a:r>
              <a:rPr lang="en-US" sz="1600" b="1" dirty="0">
                <a:solidFill>
                  <a:schemeClr val="bg1"/>
                </a:solidFill>
              </a:rPr>
              <a:t>Front doors of the Church – originally built for a HSBC bank</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1.jpg"/>
          <p:cNvPicPr>
            <a:picLocks noChangeAspect="1"/>
          </p:cNvPicPr>
          <p:nvPr/>
        </p:nvPicPr>
        <p:blipFill>
          <a:blip r:embed="rId3" cstate="screen"/>
          <a:stretch>
            <a:fillRect/>
          </a:stretch>
        </p:blipFill>
        <p:spPr>
          <a:xfrm>
            <a:off x="4572000" y="3423634"/>
            <a:ext cx="4572000" cy="3434366"/>
          </a:xfrm>
          <a:prstGeom prst="rect">
            <a:avLst/>
          </a:prstGeom>
        </p:spPr>
      </p:pic>
      <p:pic>
        <p:nvPicPr>
          <p:cNvPr id="1026" name="Picture 2" descr="C:\Documents and Settings\hqdtlt\My Documents\4_Personal\Church\TA History\Prof Tan's Photos\IMG_3954TelokAyerChurchParkingLotView..jpg"/>
          <p:cNvPicPr>
            <a:picLocks noChangeAspect="1" noChangeArrowheads="1"/>
          </p:cNvPicPr>
          <p:nvPr/>
        </p:nvPicPr>
        <p:blipFill>
          <a:blip r:embed="rId4" cstate="screen"/>
          <a:srcRect/>
          <a:stretch>
            <a:fillRect/>
          </a:stretch>
        </p:blipFill>
        <p:spPr bwMode="auto">
          <a:xfrm>
            <a:off x="4572000" y="0"/>
            <a:ext cx="4572000" cy="3429000"/>
          </a:xfrm>
          <a:prstGeom prst="rect">
            <a:avLst/>
          </a:prstGeom>
          <a:noFill/>
        </p:spPr>
      </p:pic>
      <p:pic>
        <p:nvPicPr>
          <p:cNvPr id="4" name="Picture 3" descr="IMG_3968.JPG"/>
          <p:cNvPicPr>
            <a:picLocks noChangeAspect="1"/>
          </p:cNvPicPr>
          <p:nvPr/>
        </p:nvPicPr>
        <p:blipFill>
          <a:blip r:embed="rId5" cstate="screen"/>
          <a:stretch>
            <a:fillRect/>
          </a:stretch>
        </p:blipFill>
        <p:spPr>
          <a:xfrm>
            <a:off x="0" y="0"/>
            <a:ext cx="4572000" cy="3429000"/>
          </a:xfrm>
          <a:prstGeom prst="rect">
            <a:avLst/>
          </a:prstGeom>
        </p:spPr>
      </p:pic>
      <p:sp>
        <p:nvSpPr>
          <p:cNvPr id="6" name="Oval 5"/>
          <p:cNvSpPr/>
          <p:nvPr/>
        </p:nvSpPr>
        <p:spPr>
          <a:xfrm>
            <a:off x="1071538" y="71438"/>
            <a:ext cx="2428892" cy="164305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00694" y="1857364"/>
            <a:ext cx="1857388" cy="85725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79357" y="2678107"/>
            <a:ext cx="2357454"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6822297" y="3107529"/>
            <a:ext cx="1071570"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5786" y="3929066"/>
            <a:ext cx="3177138" cy="1569660"/>
          </a:xfrm>
          <a:prstGeom prst="rect">
            <a:avLst/>
          </a:prstGeom>
          <a:noFill/>
        </p:spPr>
        <p:txBody>
          <a:bodyPr wrap="square" rtlCol="0">
            <a:spAutoFit/>
          </a:bodyPr>
          <a:lstStyle/>
          <a:p>
            <a:r>
              <a:rPr lang="en-US" sz="1600" b="1" dirty="0">
                <a:solidFill>
                  <a:schemeClr val="bg1"/>
                </a:solidFill>
              </a:rPr>
              <a:t>No need for “Telok Ayer”, just “Chinese Methodist Church” – because the Church was the only Chinese Methodist church in Singapore when the building was first completed in 1925</a:t>
            </a:r>
          </a:p>
        </p:txBody>
      </p:sp>
      <p:sp>
        <p:nvSpPr>
          <p:cNvPr id="12" name="Oval 11"/>
          <p:cNvSpPr/>
          <p:nvPr/>
        </p:nvSpPr>
        <p:spPr>
          <a:xfrm>
            <a:off x="5072066" y="3786190"/>
            <a:ext cx="3571900" cy="85725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0800000">
            <a:off x="4000496" y="4641857"/>
            <a:ext cx="1419236"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3972.JPG"/>
          <p:cNvPicPr>
            <a:picLocks noChangeAspect="1"/>
          </p:cNvPicPr>
          <p:nvPr/>
        </p:nvPicPr>
        <p:blipFill>
          <a:blip r:embed="rId3" cstate="screen"/>
          <a:stretch>
            <a:fillRect/>
          </a:stretch>
        </p:blipFill>
        <p:spPr>
          <a:xfrm>
            <a:off x="1" y="0"/>
            <a:ext cx="9144000" cy="6858000"/>
          </a:xfrm>
          <a:prstGeom prst="rect">
            <a:avLst/>
          </a:prstGeom>
        </p:spPr>
      </p:pic>
      <p:sp>
        <p:nvSpPr>
          <p:cNvPr id="8" name="TextBox 7"/>
          <p:cNvSpPr txBox="1"/>
          <p:nvPr/>
        </p:nvSpPr>
        <p:spPr>
          <a:xfrm>
            <a:off x="5214942" y="5786454"/>
            <a:ext cx="3571900" cy="830997"/>
          </a:xfrm>
          <a:prstGeom prst="rect">
            <a:avLst/>
          </a:prstGeom>
          <a:solidFill>
            <a:schemeClr val="bg1">
              <a:alpha val="65000"/>
            </a:schemeClr>
          </a:solidFill>
        </p:spPr>
        <p:txBody>
          <a:bodyPr wrap="square" rtlCol="0">
            <a:spAutoFit/>
          </a:bodyPr>
          <a:lstStyle/>
          <a:p>
            <a:pPr algn="r"/>
            <a:r>
              <a:rPr lang="en-US" sz="1600" b="1" dirty="0"/>
              <a:t>Former trapdoor at the bottom right section of this wall, which led to a small hideout that has since been covered</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n Hut Church.jpg"/>
          <p:cNvPicPr>
            <a:picLocks noChangeAspect="1"/>
          </p:cNvPicPr>
          <p:nvPr/>
        </p:nvPicPr>
        <p:blipFill>
          <a:blip r:embed="rId3" cstate="screen"/>
          <a:stretch>
            <a:fillRect/>
          </a:stretch>
        </p:blipFill>
        <p:spPr>
          <a:xfrm>
            <a:off x="4572000" y="1"/>
            <a:ext cx="4572000" cy="3430522"/>
          </a:xfrm>
          <a:prstGeom prst="rect">
            <a:avLst/>
          </a:prstGeom>
        </p:spPr>
      </p:pic>
      <p:pic>
        <p:nvPicPr>
          <p:cNvPr id="5" name="Picture 4" descr="IMG_4047.JPG"/>
          <p:cNvPicPr>
            <a:picLocks noChangeAspect="1"/>
          </p:cNvPicPr>
          <p:nvPr/>
        </p:nvPicPr>
        <p:blipFill>
          <a:blip r:embed="rId4" cstate="screen"/>
          <a:stretch>
            <a:fillRect/>
          </a:stretch>
        </p:blipFill>
        <p:spPr>
          <a:xfrm>
            <a:off x="0" y="3374995"/>
            <a:ext cx="4644008" cy="3483005"/>
          </a:xfrm>
          <a:prstGeom prst="rect">
            <a:avLst/>
          </a:prstGeom>
        </p:spPr>
      </p:pic>
      <p:cxnSp>
        <p:nvCxnSpPr>
          <p:cNvPr id="6" name="Straight Arrow Connector 5"/>
          <p:cNvCxnSpPr/>
          <p:nvPr/>
        </p:nvCxnSpPr>
        <p:spPr>
          <a:xfrm>
            <a:off x="4107653" y="5715016"/>
            <a:ext cx="928694"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36347" y="5429264"/>
            <a:ext cx="3571900" cy="584775"/>
          </a:xfrm>
          <a:prstGeom prst="rect">
            <a:avLst/>
          </a:prstGeom>
          <a:noFill/>
        </p:spPr>
        <p:txBody>
          <a:bodyPr wrap="square" rtlCol="0">
            <a:spAutoFit/>
          </a:bodyPr>
          <a:lstStyle/>
          <a:p>
            <a:r>
              <a:rPr lang="en-US" sz="1600" b="1" dirty="0">
                <a:solidFill>
                  <a:schemeClr val="bg1"/>
                </a:solidFill>
              </a:rPr>
              <a:t>Windows along this wall can be pushed out, and propped up</a:t>
            </a:r>
          </a:p>
        </p:txBody>
      </p:sp>
      <p:sp>
        <p:nvSpPr>
          <p:cNvPr id="8" name="TextBox 7"/>
          <p:cNvSpPr txBox="1"/>
          <p:nvPr/>
        </p:nvSpPr>
        <p:spPr>
          <a:xfrm>
            <a:off x="894796" y="887852"/>
            <a:ext cx="3177138" cy="1077218"/>
          </a:xfrm>
          <a:prstGeom prst="rect">
            <a:avLst/>
          </a:prstGeom>
          <a:noFill/>
        </p:spPr>
        <p:txBody>
          <a:bodyPr wrap="square" rtlCol="0">
            <a:spAutoFit/>
          </a:bodyPr>
          <a:lstStyle/>
          <a:p>
            <a:r>
              <a:rPr lang="en-US" sz="1600" b="1" dirty="0">
                <a:solidFill>
                  <a:schemeClr val="bg1"/>
                </a:solidFill>
              </a:rPr>
              <a:t>The old walls of the “Tin Hut Church” which had to be propped up to facilitate ventilation and movement</a:t>
            </a:r>
          </a:p>
        </p:txBody>
      </p:sp>
      <p:cxnSp>
        <p:nvCxnSpPr>
          <p:cNvPr id="9" name="Straight Arrow Connector 8"/>
          <p:cNvCxnSpPr/>
          <p:nvPr/>
        </p:nvCxnSpPr>
        <p:spPr>
          <a:xfrm rot="10800000">
            <a:off x="3862382" y="1428736"/>
            <a:ext cx="1419236" cy="158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008.JPG"/>
          <p:cNvPicPr>
            <a:picLocks noChangeAspect="1"/>
          </p:cNvPicPr>
          <p:nvPr/>
        </p:nvPicPr>
        <p:blipFill>
          <a:blip r:embed="rId3" cstate="screen"/>
          <a:stretch>
            <a:fillRect/>
          </a:stretch>
        </p:blipFill>
        <p:spPr>
          <a:xfrm>
            <a:off x="2084304" y="154038"/>
            <a:ext cx="4988026" cy="3656020"/>
          </a:xfrm>
          <a:prstGeom prst="rect">
            <a:avLst/>
          </a:prstGeom>
        </p:spPr>
      </p:pic>
      <p:sp>
        <p:nvSpPr>
          <p:cNvPr id="5" name="TextBox 4"/>
          <p:cNvSpPr txBox="1"/>
          <p:nvPr/>
        </p:nvSpPr>
        <p:spPr>
          <a:xfrm>
            <a:off x="2071670" y="3804826"/>
            <a:ext cx="3286148" cy="338554"/>
          </a:xfrm>
          <a:prstGeom prst="rect">
            <a:avLst/>
          </a:prstGeom>
          <a:noFill/>
        </p:spPr>
        <p:txBody>
          <a:bodyPr wrap="square" rtlCol="0">
            <a:spAutoFit/>
          </a:bodyPr>
          <a:lstStyle/>
          <a:p>
            <a:r>
              <a:rPr lang="en-US" sz="1600" b="1" dirty="0">
                <a:solidFill>
                  <a:schemeClr val="bg1"/>
                </a:solidFill>
              </a:rPr>
              <a:t>Church sanctuary, today</a:t>
            </a:r>
          </a:p>
        </p:txBody>
      </p:sp>
      <p:pic>
        <p:nvPicPr>
          <p:cNvPr id="6" name="Picture 6" descr="P4-1"/>
          <p:cNvPicPr>
            <a:picLocks noChangeAspect="1" noChangeArrowheads="1"/>
          </p:cNvPicPr>
          <p:nvPr/>
        </p:nvPicPr>
        <p:blipFill>
          <a:blip r:embed="rId4" cstate="screen"/>
          <a:srcRect/>
          <a:stretch>
            <a:fillRect/>
          </a:stretch>
        </p:blipFill>
        <p:spPr bwMode="auto">
          <a:xfrm>
            <a:off x="142598" y="4448324"/>
            <a:ext cx="3048000" cy="1984375"/>
          </a:xfrm>
          <a:prstGeom prst="rect">
            <a:avLst/>
          </a:prstGeom>
          <a:noFill/>
        </p:spPr>
      </p:pic>
      <p:pic>
        <p:nvPicPr>
          <p:cNvPr id="7" name="Picture 4" descr="P6-2"/>
          <p:cNvPicPr>
            <a:picLocks noChangeAspect="1" noChangeArrowheads="1"/>
          </p:cNvPicPr>
          <p:nvPr/>
        </p:nvPicPr>
        <p:blipFill>
          <a:blip r:embed="rId5" cstate="screen"/>
          <a:srcRect/>
          <a:stretch>
            <a:fillRect/>
          </a:stretch>
        </p:blipFill>
        <p:spPr bwMode="auto">
          <a:xfrm>
            <a:off x="6182020" y="4448324"/>
            <a:ext cx="2747420" cy="1984248"/>
          </a:xfrm>
          <a:prstGeom prst="rect">
            <a:avLst/>
          </a:prstGeom>
          <a:noFill/>
        </p:spPr>
      </p:pic>
      <p:pic>
        <p:nvPicPr>
          <p:cNvPr id="8" name="Picture 4" descr="p7"/>
          <p:cNvPicPr>
            <a:picLocks noChangeAspect="1" noChangeArrowheads="1"/>
          </p:cNvPicPr>
          <p:nvPr/>
        </p:nvPicPr>
        <p:blipFill>
          <a:blip r:embed="rId6" cstate="screen"/>
          <a:srcRect/>
          <a:stretch>
            <a:fillRect/>
          </a:stretch>
        </p:blipFill>
        <p:spPr bwMode="auto">
          <a:xfrm>
            <a:off x="3285870" y="4448324"/>
            <a:ext cx="2784704" cy="1984248"/>
          </a:xfrm>
          <a:prstGeom prst="rect">
            <a:avLst/>
          </a:prstGeom>
          <a:noFill/>
        </p:spPr>
      </p:pic>
      <p:sp>
        <p:nvSpPr>
          <p:cNvPr id="9" name="TextBox 8"/>
          <p:cNvSpPr txBox="1"/>
          <p:nvPr/>
        </p:nvSpPr>
        <p:spPr>
          <a:xfrm>
            <a:off x="142844" y="6448032"/>
            <a:ext cx="3286148" cy="338554"/>
          </a:xfrm>
          <a:prstGeom prst="rect">
            <a:avLst/>
          </a:prstGeom>
          <a:noFill/>
        </p:spPr>
        <p:txBody>
          <a:bodyPr wrap="square" rtlCol="0">
            <a:spAutoFit/>
          </a:bodyPr>
          <a:lstStyle/>
          <a:p>
            <a:r>
              <a:rPr lang="en-US" sz="1600" b="1" dirty="0">
                <a:solidFill>
                  <a:schemeClr val="bg1"/>
                </a:solidFill>
              </a:rPr>
              <a:t>Church sanctuary, 1950s</a:t>
            </a:r>
          </a:p>
        </p:txBody>
      </p:sp>
      <p:sp>
        <p:nvSpPr>
          <p:cNvPr id="10" name="TextBox 9"/>
          <p:cNvSpPr txBox="1"/>
          <p:nvPr/>
        </p:nvSpPr>
        <p:spPr>
          <a:xfrm>
            <a:off x="3286116" y="6448032"/>
            <a:ext cx="3286148" cy="338554"/>
          </a:xfrm>
          <a:prstGeom prst="rect">
            <a:avLst/>
          </a:prstGeom>
          <a:noFill/>
        </p:spPr>
        <p:txBody>
          <a:bodyPr wrap="square" rtlCol="0">
            <a:spAutoFit/>
          </a:bodyPr>
          <a:lstStyle/>
          <a:p>
            <a:r>
              <a:rPr lang="en-US" sz="1600" b="1" dirty="0">
                <a:solidFill>
                  <a:schemeClr val="bg1"/>
                </a:solidFill>
              </a:rPr>
              <a:t>Church sanctuary, 1970s</a:t>
            </a:r>
          </a:p>
        </p:txBody>
      </p:sp>
      <p:sp>
        <p:nvSpPr>
          <p:cNvPr id="11" name="TextBox 10"/>
          <p:cNvSpPr txBox="1"/>
          <p:nvPr/>
        </p:nvSpPr>
        <p:spPr>
          <a:xfrm>
            <a:off x="6197145" y="6448032"/>
            <a:ext cx="2661135" cy="338554"/>
          </a:xfrm>
          <a:prstGeom prst="rect">
            <a:avLst/>
          </a:prstGeom>
          <a:noFill/>
        </p:spPr>
        <p:txBody>
          <a:bodyPr wrap="square" rtlCol="0">
            <a:spAutoFit/>
          </a:bodyPr>
          <a:lstStyle/>
          <a:p>
            <a:r>
              <a:rPr lang="en-US" sz="1600" b="1" dirty="0">
                <a:solidFill>
                  <a:schemeClr val="bg1"/>
                </a:solidFill>
              </a:rPr>
              <a:t>Church sanctuary, 1980s</a:t>
            </a:r>
          </a:p>
        </p:txBody>
      </p:sp>
      <p:cxnSp>
        <p:nvCxnSpPr>
          <p:cNvPr id="12" name="Straight Connector 11"/>
          <p:cNvCxnSpPr/>
          <p:nvPr/>
        </p:nvCxnSpPr>
        <p:spPr>
          <a:xfrm>
            <a:off x="0" y="4214818"/>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2.jpg"/>
          <p:cNvPicPr>
            <a:picLocks noChangeAspect="1"/>
          </p:cNvPicPr>
          <p:nvPr/>
        </p:nvPicPr>
        <p:blipFill>
          <a:blip r:embed="rId3" cstate="screen"/>
          <a:stretch>
            <a:fillRect/>
          </a:stretch>
        </p:blipFill>
        <p:spPr>
          <a:xfrm>
            <a:off x="309266" y="238367"/>
            <a:ext cx="4977114" cy="3333509"/>
          </a:xfrm>
          <a:prstGeom prst="rect">
            <a:avLst/>
          </a:prstGeom>
          <a:ln>
            <a:noFill/>
          </a:ln>
        </p:spPr>
      </p:pic>
      <p:pic>
        <p:nvPicPr>
          <p:cNvPr id="6" name="Picture 5" descr="Picture3.jpg"/>
          <p:cNvPicPr>
            <a:picLocks noChangeAspect="1"/>
          </p:cNvPicPr>
          <p:nvPr/>
        </p:nvPicPr>
        <p:blipFill>
          <a:blip r:embed="rId4" cstate="screen"/>
          <a:stretch>
            <a:fillRect/>
          </a:stretch>
        </p:blipFill>
        <p:spPr>
          <a:xfrm>
            <a:off x="3929058" y="3286124"/>
            <a:ext cx="4903470" cy="3314700"/>
          </a:xfrm>
          <a:prstGeom prst="rect">
            <a:avLst/>
          </a:prstGeom>
        </p:spPr>
      </p:pic>
      <p:sp>
        <p:nvSpPr>
          <p:cNvPr id="8" name="TextBox 7"/>
          <p:cNvSpPr txBox="1"/>
          <p:nvPr/>
        </p:nvSpPr>
        <p:spPr>
          <a:xfrm>
            <a:off x="5286380" y="214290"/>
            <a:ext cx="3571900" cy="1323439"/>
          </a:xfrm>
          <a:prstGeom prst="rect">
            <a:avLst/>
          </a:prstGeom>
          <a:noFill/>
        </p:spPr>
        <p:txBody>
          <a:bodyPr wrap="square" rtlCol="0">
            <a:spAutoFit/>
          </a:bodyPr>
          <a:lstStyle/>
          <a:p>
            <a:r>
              <a:rPr lang="en-US" sz="1600" b="1" dirty="0">
                <a:solidFill>
                  <a:schemeClr val="bg1"/>
                </a:solidFill>
              </a:rPr>
              <a:t>The four Chinese characters proclaiming the nature of God as Love originally featured in the Sanctuary, but were covered up and forgotten at some point in the Church’s history</a:t>
            </a:r>
          </a:p>
        </p:txBody>
      </p:sp>
      <p:sp>
        <p:nvSpPr>
          <p:cNvPr id="9" name="TextBox 8"/>
          <p:cNvSpPr txBox="1"/>
          <p:nvPr/>
        </p:nvSpPr>
        <p:spPr>
          <a:xfrm>
            <a:off x="339229" y="5250530"/>
            <a:ext cx="3571900" cy="1323439"/>
          </a:xfrm>
          <a:prstGeom prst="rect">
            <a:avLst/>
          </a:prstGeom>
          <a:noFill/>
        </p:spPr>
        <p:txBody>
          <a:bodyPr wrap="square" rtlCol="0">
            <a:spAutoFit/>
          </a:bodyPr>
          <a:lstStyle/>
          <a:p>
            <a:pPr algn="r"/>
            <a:r>
              <a:rPr lang="en-US" sz="1600" b="1" dirty="0">
                <a:solidFill>
                  <a:schemeClr val="bg1"/>
                </a:solidFill>
              </a:rPr>
              <a:t>During an extensive renovation project in the 1990s, the backdrop behind the pulpit was removed and the four Chinese characters were re-discovered – in a poor condition, but intact.</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2293</Words>
  <Application>Microsoft Office PowerPoint</Application>
  <PresentationFormat>On-screen Show (4:3)</PresentationFormat>
  <Paragraphs>79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Telok Ayer Chinese Methodist Church From tin hut to national monument a pictorial walkthrough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Teck &amp; Jess</dc:creator>
  <cp:lastModifiedBy>Timothy Ang</cp:lastModifiedBy>
  <cp:revision>358</cp:revision>
  <cp:lastPrinted>2018-04-27T03:20:02Z</cp:lastPrinted>
  <dcterms:created xsi:type="dcterms:W3CDTF">2010-08-22T11:34:01Z</dcterms:created>
  <dcterms:modified xsi:type="dcterms:W3CDTF">2018-04-27T03:24:02Z</dcterms:modified>
</cp:coreProperties>
</file>