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1"/>
  </p:notesMasterIdLst>
  <p:handoutMasterIdLst>
    <p:handoutMasterId r:id="rId22"/>
  </p:handoutMasterIdLst>
  <p:sldIdLst>
    <p:sldId id="256" r:id="rId2"/>
    <p:sldId id="257" r:id="rId3"/>
    <p:sldId id="258" r:id="rId4"/>
    <p:sldId id="279" r:id="rId5"/>
    <p:sldId id="271" r:id="rId6"/>
    <p:sldId id="270" r:id="rId7"/>
    <p:sldId id="272" r:id="rId8"/>
    <p:sldId id="273" r:id="rId9"/>
    <p:sldId id="259" r:id="rId10"/>
    <p:sldId id="274" r:id="rId11"/>
    <p:sldId id="275" r:id="rId12"/>
    <p:sldId id="276" r:id="rId13"/>
    <p:sldId id="277" r:id="rId14"/>
    <p:sldId id="282" r:id="rId15"/>
    <p:sldId id="284" r:id="rId16"/>
    <p:sldId id="281" r:id="rId17"/>
    <p:sldId id="283" r:id="rId18"/>
    <p:sldId id="278" r:id="rId19"/>
    <p:sldId id="280"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D7290-BE63-425D-AD25-157A1B676F0F}" v="6" dt="2019-06-07T02:00:47.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16" autoAdjust="0"/>
  </p:normalViewPr>
  <p:slideViewPr>
    <p:cSldViewPr showGuides="1">
      <p:cViewPr varScale="1">
        <p:scale>
          <a:sx n="48" d="100"/>
          <a:sy n="48" d="100"/>
        </p:scale>
        <p:origin x="1728"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780"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thy Ang" userId="6330160f23cf2427" providerId="LiveId" clId="{AA4D7290-BE63-425D-AD25-157A1B676F0F}"/>
    <pc:docChg chg="custSel modSld">
      <pc:chgData name="Timothy Ang" userId="6330160f23cf2427" providerId="LiveId" clId="{AA4D7290-BE63-425D-AD25-157A1B676F0F}" dt="2019-06-07T02:01:07.739" v="104" actId="20577"/>
      <pc:docMkLst>
        <pc:docMk/>
      </pc:docMkLst>
      <pc:sldChg chg="modSp">
        <pc:chgData name="Timothy Ang" userId="6330160f23cf2427" providerId="LiveId" clId="{AA4D7290-BE63-425D-AD25-157A1B676F0F}" dt="2019-06-07T02:00:03.632" v="84" actId="1035"/>
        <pc:sldMkLst>
          <pc:docMk/>
          <pc:sldMk cId="0" sldId="257"/>
        </pc:sldMkLst>
        <pc:spChg chg="mod">
          <ac:chgData name="Timothy Ang" userId="6330160f23cf2427" providerId="LiveId" clId="{AA4D7290-BE63-425D-AD25-157A1B676F0F}" dt="2019-06-07T02:00:03.632" v="84" actId="1035"/>
          <ac:spMkLst>
            <pc:docMk/>
            <pc:sldMk cId="0" sldId="257"/>
            <ac:spMk id="15" creationId="{00000000-0000-0000-0000-000000000000}"/>
          </ac:spMkLst>
        </pc:spChg>
      </pc:sldChg>
      <pc:sldChg chg="addSp delSp modSp modNotesTx">
        <pc:chgData name="Timothy Ang" userId="6330160f23cf2427" providerId="LiveId" clId="{AA4D7290-BE63-425D-AD25-157A1B676F0F}" dt="2019-06-07T02:01:07.739" v="104" actId="20577"/>
        <pc:sldMkLst>
          <pc:docMk/>
          <pc:sldMk cId="0" sldId="278"/>
        </pc:sldMkLst>
        <pc:spChg chg="add mod">
          <ac:chgData name="Timothy Ang" userId="6330160f23cf2427" providerId="LiveId" clId="{AA4D7290-BE63-425D-AD25-157A1B676F0F}" dt="2019-06-07T01:54:18.895" v="83" actId="404"/>
          <ac:spMkLst>
            <pc:docMk/>
            <pc:sldMk cId="0" sldId="278"/>
            <ac:spMk id="11" creationId="{39DA6B41-5B78-4204-9DF7-39BFFDF0FF31}"/>
          </ac:spMkLst>
        </pc:spChg>
        <pc:picChg chg="add mod modCrop">
          <ac:chgData name="Timothy Ang" userId="6330160f23cf2427" providerId="LiveId" clId="{AA4D7290-BE63-425D-AD25-157A1B676F0F}" dt="2019-06-07T01:53:10.009" v="81" actId="1038"/>
          <ac:picMkLst>
            <pc:docMk/>
            <pc:sldMk cId="0" sldId="278"/>
            <ac:picMk id="3" creationId="{FA880FC1-986C-4522-A95E-621C2B73279F}"/>
          </ac:picMkLst>
        </pc:picChg>
        <pc:picChg chg="add mod ord">
          <ac:chgData name="Timothy Ang" userId="6330160f23cf2427" providerId="LiveId" clId="{AA4D7290-BE63-425D-AD25-157A1B676F0F}" dt="2019-06-07T01:53:10.009" v="81" actId="1038"/>
          <ac:picMkLst>
            <pc:docMk/>
            <pc:sldMk cId="0" sldId="278"/>
            <ac:picMk id="5" creationId="{55AE48E3-EE7A-4651-BF91-7A0F7140EB0F}"/>
          </ac:picMkLst>
        </pc:picChg>
        <pc:picChg chg="del">
          <ac:chgData name="Timothy Ang" userId="6330160f23cf2427" providerId="LiveId" clId="{AA4D7290-BE63-425D-AD25-157A1B676F0F}" dt="2019-06-07T01:47:11.453" v="0" actId="478"/>
          <ac:picMkLst>
            <pc:docMk/>
            <pc:sldMk cId="0" sldId="278"/>
            <ac:picMk id="7" creationId="{00000000-0000-0000-0000-000000000000}"/>
          </ac:picMkLst>
        </pc:picChg>
        <pc:picChg chg="del">
          <ac:chgData name="Timothy Ang" userId="6330160f23cf2427" providerId="LiveId" clId="{AA4D7290-BE63-425D-AD25-157A1B676F0F}" dt="2019-06-07T01:49:04.550" v="29" actId="478"/>
          <ac:picMkLst>
            <pc:docMk/>
            <pc:sldMk cId="0" sldId="278"/>
            <ac:picMk id="8" creationId="{00000000-0000-0000-0000-000000000000}"/>
          </ac:picMkLst>
        </pc:picChg>
        <pc:picChg chg="add mod ord modCrop">
          <ac:chgData name="Timothy Ang" userId="6330160f23cf2427" providerId="LiveId" clId="{AA4D7290-BE63-425D-AD25-157A1B676F0F}" dt="2019-06-07T01:53:10.009" v="81" actId="1038"/>
          <ac:picMkLst>
            <pc:docMk/>
            <pc:sldMk cId="0" sldId="278"/>
            <ac:picMk id="9" creationId="{0E7B906F-61E2-495A-ABB2-9716E62CE4A0}"/>
          </ac:picMkLst>
        </pc:picChg>
        <pc:picChg chg="add mod modCrop">
          <ac:chgData name="Timothy Ang" userId="6330160f23cf2427" providerId="LiveId" clId="{AA4D7290-BE63-425D-AD25-157A1B676F0F}" dt="2019-06-07T01:53:10.009" v="81" actId="1038"/>
          <ac:picMkLst>
            <pc:docMk/>
            <pc:sldMk cId="0" sldId="278"/>
            <ac:picMk id="10" creationId="{0D1E5F5B-086E-4CCC-BCC1-AAB7E1CF1D51}"/>
          </ac:picMkLst>
        </pc:picChg>
        <pc:picChg chg="add mod">
          <ac:chgData name="Timothy Ang" userId="6330160f23cf2427" providerId="LiveId" clId="{AA4D7290-BE63-425D-AD25-157A1B676F0F}" dt="2019-06-07T02:00:56.632" v="102" actId="1076"/>
          <ac:picMkLst>
            <pc:docMk/>
            <pc:sldMk cId="0" sldId="278"/>
            <ac:picMk id="12" creationId="{ADA3343B-F9DF-4705-A5DF-E998FD0ABE3A}"/>
          </ac:picMkLst>
        </pc:picChg>
      </pc:sldChg>
      <pc:sldChg chg="modSp">
        <pc:chgData name="Timothy Ang" userId="6330160f23cf2427" providerId="LiveId" clId="{AA4D7290-BE63-425D-AD25-157A1B676F0F}" dt="2019-06-07T02:00:19.972" v="85" actId="1035"/>
        <pc:sldMkLst>
          <pc:docMk/>
          <pc:sldMk cId="2938155001" sldId="282"/>
        </pc:sldMkLst>
        <pc:spChg chg="mod">
          <ac:chgData name="Timothy Ang" userId="6330160f23cf2427" providerId="LiveId" clId="{AA4D7290-BE63-425D-AD25-157A1B676F0F}" dt="2019-06-07T02:00:19.972" v="85" actId="1035"/>
          <ac:spMkLst>
            <pc:docMk/>
            <pc:sldMk cId="2938155001" sldId="282"/>
            <ac:spMk id="4" creationId="{00000000-0000-0000-0000-000000000000}"/>
          </ac:spMkLst>
        </pc:spChg>
      </pc:sldChg>
      <pc:sldChg chg="modSp">
        <pc:chgData name="Timothy Ang" userId="6330160f23cf2427" providerId="LiveId" clId="{AA4D7290-BE63-425D-AD25-157A1B676F0F}" dt="2019-06-07T02:00:33.328" v="99" actId="20577"/>
        <pc:sldMkLst>
          <pc:docMk/>
          <pc:sldMk cId="542210475" sldId="283"/>
        </pc:sldMkLst>
        <pc:spChg chg="mod">
          <ac:chgData name="Timothy Ang" userId="6330160f23cf2427" providerId="LiveId" clId="{AA4D7290-BE63-425D-AD25-157A1B676F0F}" dt="2019-06-07T02:00:33.328" v="99" actId="20577"/>
          <ac:spMkLst>
            <pc:docMk/>
            <pc:sldMk cId="542210475" sldId="283"/>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D54C2F3-F01D-468C-8E52-1B15CD8AF74F}" type="datetimeFigureOut">
              <a:rPr lang="en-US" smtClean="0"/>
              <a:pPr/>
              <a:t>6/7/2019</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4EBADC3-FFF7-49D2-A6E9-6DB97909C37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CBFC51E-C724-48F8-BE9F-1AB76E710BF4}" type="datetimeFigureOut">
              <a:rPr lang="en-US" smtClean="0"/>
              <a:pPr/>
              <a:t>6/7/2019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808AC1-504C-4419-8C7B-33E4A66A0BB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dirty="0">
                <a:solidFill>
                  <a:schemeClr val="tx1"/>
                </a:solidFill>
                <a:latin typeface="+mn-lt"/>
                <a:ea typeface="+mn-ea"/>
                <a:cs typeface="+mn-cs"/>
              </a:rPr>
              <a:t>Good afternoon and welcome to </a:t>
            </a:r>
            <a:r>
              <a:rPr lang="en-US" sz="1200" kern="1200" dirty="0" err="1">
                <a:solidFill>
                  <a:schemeClr val="tx1"/>
                </a:solidFill>
                <a:latin typeface="+mn-lt"/>
                <a:ea typeface="+mn-ea"/>
                <a:cs typeface="+mn-cs"/>
              </a:rPr>
              <a:t>Telok</a:t>
            </a:r>
            <a:r>
              <a:rPr lang="en-US" sz="1200" kern="1200" dirty="0">
                <a:solidFill>
                  <a:schemeClr val="tx1"/>
                </a:solidFill>
                <a:latin typeface="+mn-lt"/>
                <a:ea typeface="+mn-ea"/>
                <a:cs typeface="+mn-cs"/>
              </a:rPr>
              <a:t> Ayer Chinese Methodist Church, or TACMC in short. This building is 95 years old, although the history of her people stretches back for 130 years. I will now give you a brief overview of this history so that you can better appreciate the role our church has played in the surrounding community, as well as the features around our church building, which is </a:t>
            </a:r>
            <a:r>
              <a:rPr lang="en-US" sz="1200" kern="1200" dirty="0" err="1">
                <a:solidFill>
                  <a:schemeClr val="tx1"/>
                </a:solidFill>
                <a:latin typeface="+mn-lt"/>
                <a:ea typeface="+mn-ea"/>
                <a:cs typeface="+mn-cs"/>
              </a:rPr>
              <a:t>gazetted</a:t>
            </a:r>
            <a:r>
              <a:rPr lang="en-US" sz="1200" kern="1200" dirty="0">
                <a:solidFill>
                  <a:schemeClr val="tx1"/>
                </a:solidFill>
                <a:latin typeface="+mn-lt"/>
                <a:ea typeface="+mn-ea"/>
                <a:cs typeface="+mn-cs"/>
              </a:rPr>
              <a:t> as a national monument. </a:t>
            </a:r>
          </a:p>
        </p:txBody>
      </p:sp>
      <p:sp>
        <p:nvSpPr>
          <p:cNvPr id="4" name="Slide Number Placeholder 3"/>
          <p:cNvSpPr>
            <a:spLocks noGrp="1"/>
          </p:cNvSpPr>
          <p:nvPr>
            <p:ph type="sldNum" sz="quarter" idx="10"/>
          </p:nvPr>
        </p:nvSpPr>
        <p:spPr/>
        <p:txBody>
          <a:bodyPr/>
          <a:lstStyle/>
          <a:p>
            <a:fld id="{89808AC1-504C-4419-8C7B-33E4A66A0BB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church and its building</a:t>
            </a:r>
            <a:r>
              <a:rPr lang="en-US" baseline="0" dirty="0"/>
              <a:t> played an important role in the lives of the early Chinese immigrants to Singapore. Besides the weekly worship held in the church twice every Sunday, the church was also a place of meeting, learning and fellowship for the Chinese immigrants. Here, they came into contact with Christian Sacred and Classical Music of the West and were also introduced to Western Sacred Art. For the illiterate, help could also be found for writing letters back to family and relatives in China. The third and fourth levels of the church also served as a parsonage and living quarters for some of the Chinese immigrants. Many of our church members today are the descendants of these early Chinese immigrants. The pictures show how the third and fourth levels of the building looked like back then.   </a:t>
            </a:r>
            <a:endParaRPr lang="en-SG" dirty="0"/>
          </a:p>
        </p:txBody>
      </p:sp>
      <p:sp>
        <p:nvSpPr>
          <p:cNvPr id="4" name="Slide Number Placeholder 3"/>
          <p:cNvSpPr>
            <a:spLocks noGrp="1"/>
          </p:cNvSpPr>
          <p:nvPr>
            <p:ph type="sldNum" sz="quarter" idx="10"/>
          </p:nvPr>
        </p:nvSpPr>
        <p:spPr/>
        <p:txBody>
          <a:bodyPr/>
          <a:lstStyle/>
          <a:p>
            <a:fld id="{8FE5D045-EF7F-4443-A80F-1909E3362AF4}" type="slidenum">
              <a:rPr lang="en-SG" smtClean="0"/>
              <a:pPr/>
              <a:t>10</a:t>
            </a:fld>
            <a:endParaRPr lang="en-S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Telok</a:t>
            </a:r>
            <a:r>
              <a:rPr lang="en-US" dirty="0"/>
              <a:t> Ayer Methodist was also one of the bases out of which the Evangelist Dr John Sung functioned in the 1930s here in Singapore. Dr.</a:t>
            </a:r>
            <a:r>
              <a:rPr lang="en-US" baseline="0" dirty="0"/>
              <a:t> John Sung was a powerful evangelist used by God to convert thousands in China and South East Asia in the 1930s. When he was in Singapore, he used the living quarters in the church as a base of operations, and the pictures shows a scene from one of his evangelistic rallies. As a result of Dr John </a:t>
            </a:r>
            <a:r>
              <a:rPr lang="en-US" baseline="0" dirty="0" err="1"/>
              <a:t>Sung’s</a:t>
            </a:r>
            <a:r>
              <a:rPr lang="en-US" baseline="0" dirty="0"/>
              <a:t> ministry, many of the opium houses and gambling dens along Amoy Street had to close for business, as the people were flocking to hear the gospel instead of going to gamble and smoke opium. The last picture shows him preaching in our church. The pulpit in the picture can still be found in our church today, at the Prayer Room on the 4</a:t>
            </a:r>
            <a:r>
              <a:rPr lang="en-US" baseline="30000" dirty="0"/>
              <a:t>th</a:t>
            </a:r>
            <a:r>
              <a:rPr lang="en-US" baseline="0" dirty="0"/>
              <a:t> Floor.</a:t>
            </a:r>
            <a:endParaRPr lang="en-SG" dirty="0"/>
          </a:p>
        </p:txBody>
      </p:sp>
      <p:sp>
        <p:nvSpPr>
          <p:cNvPr id="4" name="Slide Number Placeholder 3"/>
          <p:cNvSpPr>
            <a:spLocks noGrp="1"/>
          </p:cNvSpPr>
          <p:nvPr>
            <p:ph type="sldNum" sz="quarter" idx="10"/>
          </p:nvPr>
        </p:nvSpPr>
        <p:spPr/>
        <p:txBody>
          <a:bodyPr/>
          <a:lstStyle/>
          <a:p>
            <a:fld id="{8FE5D045-EF7F-4443-A80F-1909E3362AF4}" type="slidenum">
              <a:rPr lang="en-SG" smtClean="0"/>
              <a:pPr/>
              <a:t>11</a:t>
            </a:fld>
            <a:endParaRPr lang="en-S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dirty="0">
                <a:solidFill>
                  <a:schemeClr val="tx1"/>
                </a:solidFill>
                <a:latin typeface="+mn-lt"/>
                <a:ea typeface="+mn-ea"/>
                <a:cs typeface="+mn-cs"/>
              </a:rPr>
              <a:t>Our Church was</a:t>
            </a:r>
            <a:r>
              <a:rPr lang="en-US" sz="1200" kern="1200" baseline="0" dirty="0">
                <a:solidFill>
                  <a:schemeClr val="tx1"/>
                </a:solidFill>
                <a:latin typeface="+mn-lt"/>
                <a:ea typeface="+mn-ea"/>
                <a:cs typeface="+mn-cs"/>
              </a:rPr>
              <a:t> also </a:t>
            </a:r>
            <a:r>
              <a:rPr lang="en-US" sz="1200" kern="1200" dirty="0">
                <a:solidFill>
                  <a:schemeClr val="tx1"/>
                </a:solidFill>
                <a:latin typeface="+mn-lt"/>
                <a:ea typeface="+mn-ea"/>
                <a:cs typeface="+mn-cs"/>
              </a:rPr>
              <a:t>a place of refuge during World War II. It was used as a medical post and a bomb shelter. Whenever the bomb sirens sounded, people would quickly run to find refuge in the church building. Around 300 people in the vicinity sought refuge in the church. The Church also provided British soldiers with a place to hide when they were being hunted down by the Japanese army. </a:t>
            </a:r>
          </a:p>
        </p:txBody>
      </p:sp>
      <p:sp>
        <p:nvSpPr>
          <p:cNvPr id="4" name="Slide Number Placeholder 3"/>
          <p:cNvSpPr>
            <a:spLocks noGrp="1"/>
          </p:cNvSpPr>
          <p:nvPr>
            <p:ph type="sldNum" sz="quarter" idx="10"/>
          </p:nvPr>
        </p:nvSpPr>
        <p:spPr/>
        <p:txBody>
          <a:bodyPr/>
          <a:lstStyle/>
          <a:p>
            <a:fld id="{8FE5D045-EF7F-4443-A80F-1909E3362AF4}" type="slidenum">
              <a:rPr lang="en-SG" smtClean="0"/>
              <a:pPr/>
              <a:t>12</a:t>
            </a:fld>
            <a:endParaRPr lang="en-S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the war, the church continued to be actively engaged, not only in the spread of the gospel, but also in caring for</a:t>
            </a:r>
            <a:r>
              <a:rPr lang="en-US" baseline="0" dirty="0"/>
              <a:t> the social needs of the people around her. These pictures from a Straits Times report show some members of the </a:t>
            </a:r>
            <a:r>
              <a:rPr lang="en-US" baseline="0" dirty="0" err="1"/>
              <a:t>Telok</a:t>
            </a:r>
            <a:r>
              <a:rPr lang="en-US" baseline="0" dirty="0"/>
              <a:t> Ayer Methodist Youth Fellowship distributing Easter Eggs to the patients at St Andrews Orthopedic Hospital in </a:t>
            </a:r>
            <a:r>
              <a:rPr lang="en-US" baseline="0" dirty="0" err="1"/>
              <a:t>Siglap</a:t>
            </a:r>
            <a:r>
              <a:rPr lang="en-US" baseline="0" dirty="0"/>
              <a:t>. Members and ministers of </a:t>
            </a:r>
            <a:r>
              <a:rPr lang="en-US" baseline="0" dirty="0" err="1"/>
              <a:t>Telok</a:t>
            </a:r>
            <a:r>
              <a:rPr lang="en-US" baseline="0" dirty="0"/>
              <a:t> Ayer Methodist were also instrumental in helping to set up such agencies as the Prisons Fellowship of Singapore, Care Corner Ministries and the Chen Su Lan Home. </a:t>
            </a:r>
            <a:endParaRPr lang="en-SG" dirty="0"/>
          </a:p>
        </p:txBody>
      </p:sp>
      <p:sp>
        <p:nvSpPr>
          <p:cNvPr id="4" name="Slide Number Placeholder 3"/>
          <p:cNvSpPr>
            <a:spLocks noGrp="1"/>
          </p:cNvSpPr>
          <p:nvPr>
            <p:ph type="sldNum" sz="quarter" idx="10"/>
          </p:nvPr>
        </p:nvSpPr>
        <p:spPr/>
        <p:txBody>
          <a:bodyPr/>
          <a:lstStyle/>
          <a:p>
            <a:fld id="{8FE5D045-EF7F-4443-A80F-1909E3362AF4}" type="slidenum">
              <a:rPr lang="en-SG" smtClean="0"/>
              <a:pPr/>
              <a:t>13</a:t>
            </a:fld>
            <a:endParaRPr lang="en-S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Till today, our church continues to be actively involved in serving the surrounding community. Here are pictures of our members serving the elderly members of St Luke’s </a:t>
            </a:r>
            <a:r>
              <a:rPr lang="en-US" dirty="0" err="1"/>
              <a:t>ElderCare</a:t>
            </a:r>
            <a:r>
              <a:rPr lang="en-US" dirty="0"/>
              <a:t> at their </a:t>
            </a:r>
            <a:r>
              <a:rPr lang="en-US" dirty="0" err="1"/>
              <a:t>Telok</a:t>
            </a:r>
            <a:r>
              <a:rPr lang="en-US" dirty="0"/>
              <a:t> Blangah Centre and bringing them on an outing to Jewel Changi Airport. </a:t>
            </a:r>
            <a:endParaRPr lang="en-SG" dirty="0"/>
          </a:p>
        </p:txBody>
      </p:sp>
      <p:sp>
        <p:nvSpPr>
          <p:cNvPr id="4" name="Slide Number Placeholder 3"/>
          <p:cNvSpPr>
            <a:spLocks noGrp="1"/>
          </p:cNvSpPr>
          <p:nvPr>
            <p:ph type="sldNum" sz="quarter" idx="10"/>
          </p:nvPr>
        </p:nvSpPr>
        <p:spPr/>
        <p:txBody>
          <a:bodyPr/>
          <a:lstStyle/>
          <a:p>
            <a:fld id="{8FE5D045-EF7F-4443-A80F-1909E3362AF4}" type="slidenum">
              <a:rPr lang="en-SG" smtClean="0"/>
              <a:pPr/>
              <a:t>14</a:t>
            </a:fld>
            <a:endParaRPr lang="en-SG"/>
          </a:p>
        </p:txBody>
      </p:sp>
    </p:spTree>
    <p:extLst>
      <p:ext uri="{BB962C8B-B14F-4D97-AF65-F5344CB8AC3E}">
        <p14:creationId xmlns:p14="http://schemas.microsoft.com/office/powerpoint/2010/main" val="2175776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serve the needs of the CBD workers around us, we hold a service every Wednesday lunchtime to allow working people to take a pause during their busy workday. We also provide free lunch to all attendees after the service. </a:t>
            </a:r>
            <a:endParaRPr lang="en-SG" dirty="0"/>
          </a:p>
        </p:txBody>
      </p:sp>
      <p:sp>
        <p:nvSpPr>
          <p:cNvPr id="4" name="Slide Number Placeholder 3"/>
          <p:cNvSpPr>
            <a:spLocks noGrp="1"/>
          </p:cNvSpPr>
          <p:nvPr>
            <p:ph type="sldNum" sz="quarter" idx="10"/>
          </p:nvPr>
        </p:nvSpPr>
        <p:spPr/>
        <p:txBody>
          <a:bodyPr/>
          <a:lstStyle/>
          <a:p>
            <a:fld id="{8FE5D045-EF7F-4443-A80F-1909E3362AF4}" type="slidenum">
              <a:rPr lang="en-SG" smtClean="0"/>
              <a:pPr/>
              <a:t>15</a:t>
            </a:fld>
            <a:endParaRPr lang="en-SG"/>
          </a:p>
        </p:txBody>
      </p:sp>
    </p:spTree>
    <p:extLst>
      <p:ext uri="{BB962C8B-B14F-4D97-AF65-F5344CB8AC3E}">
        <p14:creationId xmlns:p14="http://schemas.microsoft.com/office/powerpoint/2010/main" val="3755284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a national monument and a pro-active member of the community, our church plays our part to promote inter-religious harmony by regularly hosting visits to our premises. Here are pictures from a visit by Prime Minister Lee Hsien Loong and his wife Madam Ho Ching on 20</a:t>
            </a:r>
            <a:r>
              <a:rPr lang="en-US" baseline="30000" dirty="0"/>
              <a:t>th</a:t>
            </a:r>
            <a:r>
              <a:rPr lang="en-US" dirty="0"/>
              <a:t> July 2017, on the eve of Racial Harmony Day, when he visited places of worship along </a:t>
            </a:r>
            <a:r>
              <a:rPr lang="en-US" dirty="0" err="1"/>
              <a:t>Telok</a:t>
            </a:r>
            <a:r>
              <a:rPr lang="en-US" dirty="0"/>
              <a:t> Ayer Street. </a:t>
            </a:r>
            <a:endParaRPr lang="en-SG" dirty="0"/>
          </a:p>
        </p:txBody>
      </p:sp>
      <p:sp>
        <p:nvSpPr>
          <p:cNvPr id="4" name="Slide Number Placeholder 3"/>
          <p:cNvSpPr>
            <a:spLocks noGrp="1"/>
          </p:cNvSpPr>
          <p:nvPr>
            <p:ph type="sldNum" sz="quarter" idx="10"/>
          </p:nvPr>
        </p:nvSpPr>
        <p:spPr/>
        <p:txBody>
          <a:bodyPr/>
          <a:lstStyle/>
          <a:p>
            <a:fld id="{8FE5D045-EF7F-4443-A80F-1909E3362AF4}" type="slidenum">
              <a:rPr lang="en-SG" smtClean="0"/>
              <a:pPr/>
              <a:t>16</a:t>
            </a:fld>
            <a:endParaRPr lang="en-SG"/>
          </a:p>
        </p:txBody>
      </p:sp>
    </p:spTree>
    <p:extLst>
      <p:ext uri="{BB962C8B-B14F-4D97-AF65-F5344CB8AC3E}">
        <p14:creationId xmlns:p14="http://schemas.microsoft.com/office/powerpoint/2010/main" val="3399748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also regularly host visits from schools and various </a:t>
            </a:r>
            <a:r>
              <a:rPr lang="en-US" dirty="0" err="1"/>
              <a:t>organisations</a:t>
            </a:r>
            <a:r>
              <a:rPr lang="en-US" dirty="0"/>
              <a:t>. These are opportunities for us to promote better understanding of our multi-religious heritage in Singapore and show how Christian </a:t>
            </a:r>
            <a:r>
              <a:rPr lang="en-US" dirty="0" err="1"/>
              <a:t>organisations</a:t>
            </a:r>
            <a:r>
              <a:rPr lang="en-US" dirty="0"/>
              <a:t> like our church contribute to the wider community. </a:t>
            </a:r>
            <a:endParaRPr lang="en-SG" dirty="0"/>
          </a:p>
        </p:txBody>
      </p:sp>
      <p:sp>
        <p:nvSpPr>
          <p:cNvPr id="4" name="Slide Number Placeholder 3"/>
          <p:cNvSpPr>
            <a:spLocks noGrp="1"/>
          </p:cNvSpPr>
          <p:nvPr>
            <p:ph type="sldNum" sz="quarter" idx="10"/>
          </p:nvPr>
        </p:nvSpPr>
        <p:spPr/>
        <p:txBody>
          <a:bodyPr/>
          <a:lstStyle/>
          <a:p>
            <a:fld id="{8FE5D045-EF7F-4443-A80F-1909E3362AF4}" type="slidenum">
              <a:rPr lang="en-SG" smtClean="0"/>
              <a:pPr/>
              <a:t>17</a:t>
            </a:fld>
            <a:endParaRPr lang="en-SG"/>
          </a:p>
        </p:txBody>
      </p:sp>
    </p:spTree>
    <p:extLst>
      <p:ext uri="{BB962C8B-B14F-4D97-AF65-F5344CB8AC3E}">
        <p14:creationId xmlns:p14="http://schemas.microsoft.com/office/powerpoint/2010/main" val="3409558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dirty="0">
                <a:solidFill>
                  <a:schemeClr val="tx1"/>
                </a:solidFill>
                <a:latin typeface="+mn-lt"/>
                <a:ea typeface="+mn-ea"/>
                <a:cs typeface="+mn-cs"/>
              </a:rPr>
              <a:t>Through God’s blessings, we have grown from a Tin</a:t>
            </a:r>
            <a:r>
              <a:rPr lang="en-US" sz="1200" kern="1200" baseline="0" dirty="0">
                <a:solidFill>
                  <a:schemeClr val="tx1"/>
                </a:solidFill>
                <a:latin typeface="+mn-lt"/>
                <a:ea typeface="+mn-ea"/>
                <a:cs typeface="+mn-cs"/>
              </a:rPr>
              <a:t> Hut </a:t>
            </a:r>
            <a:r>
              <a:rPr lang="en-US" sz="1200" kern="1200" dirty="0">
                <a:solidFill>
                  <a:schemeClr val="tx1"/>
                </a:solidFill>
                <a:latin typeface="+mn-lt"/>
                <a:ea typeface="+mn-ea"/>
                <a:cs typeface="+mn-cs"/>
              </a:rPr>
              <a:t>to a National Monument today. We currently have a membership of over 1,800 worshippers and are functioning out of two locations</a:t>
            </a:r>
            <a:r>
              <a:rPr lang="en-US" sz="1200" kern="1200" baseline="0" dirty="0">
                <a:solidFill>
                  <a:schemeClr val="tx1"/>
                </a:solidFill>
                <a:latin typeface="+mn-lt"/>
                <a:ea typeface="+mn-ea"/>
                <a:cs typeface="+mn-cs"/>
              </a:rPr>
              <a:t> – </a:t>
            </a:r>
            <a:r>
              <a:rPr lang="en-US" sz="1200" kern="1200" dirty="0">
                <a:solidFill>
                  <a:schemeClr val="tx1"/>
                </a:solidFill>
                <a:latin typeface="+mn-lt"/>
                <a:ea typeface="+mn-ea"/>
                <a:cs typeface="+mn-cs"/>
              </a:rPr>
              <a:t>this church building as well as </a:t>
            </a:r>
            <a:r>
              <a:rPr lang="en-US" sz="1200" kern="1200" dirty="0" err="1">
                <a:solidFill>
                  <a:schemeClr val="tx1"/>
                </a:solidFill>
                <a:latin typeface="+mn-lt"/>
                <a:ea typeface="+mn-ea"/>
                <a:cs typeface="+mn-cs"/>
              </a:rPr>
              <a:t>Telok</a:t>
            </a:r>
            <a:r>
              <a:rPr lang="en-US" sz="1200" kern="1200" dirty="0">
                <a:solidFill>
                  <a:schemeClr val="tx1"/>
                </a:solidFill>
                <a:latin typeface="+mn-lt"/>
                <a:ea typeface="+mn-ea"/>
                <a:cs typeface="+mn-cs"/>
              </a:rPr>
              <a:t> Ayer 2 along </a:t>
            </a:r>
            <a:r>
              <a:rPr lang="en-US" sz="1200" kern="1200" dirty="0" err="1">
                <a:solidFill>
                  <a:schemeClr val="tx1"/>
                </a:solidFill>
                <a:latin typeface="+mn-lt"/>
                <a:ea typeface="+mn-ea"/>
                <a:cs typeface="+mn-cs"/>
              </a:rPr>
              <a:t>Telok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Blangah</a:t>
            </a:r>
            <a:r>
              <a:rPr lang="en-US" sz="1200" kern="1200" dirty="0">
                <a:solidFill>
                  <a:schemeClr val="tx1"/>
                </a:solidFill>
                <a:latin typeface="+mn-lt"/>
                <a:ea typeface="+mn-ea"/>
                <a:cs typeface="+mn-cs"/>
              </a:rPr>
              <a:t> Rd. We are conscious of the fact that God has blessed us abundantly for well over 130 years, and that we have been called to be a blessing to the people and community around us. </a:t>
            </a:r>
          </a:p>
          <a:p>
            <a:pPr algn="just"/>
            <a:endParaRPr lang="en-US" dirty="0"/>
          </a:p>
          <a:p>
            <a:pPr algn="just"/>
            <a:r>
              <a:rPr lang="en-US" sz="1200" kern="1200" dirty="0">
                <a:solidFill>
                  <a:schemeClr val="tx1"/>
                </a:solidFill>
                <a:latin typeface="+mn-lt"/>
                <a:ea typeface="+mn-ea"/>
                <a:cs typeface="+mn-cs"/>
              </a:rPr>
              <a:t>Thank you for coming to visit us today and we hope that you will have a meaningful time.</a:t>
            </a:r>
          </a:p>
        </p:txBody>
      </p:sp>
      <p:sp>
        <p:nvSpPr>
          <p:cNvPr id="4" name="Slide Number Placeholder 3"/>
          <p:cNvSpPr>
            <a:spLocks noGrp="1"/>
          </p:cNvSpPr>
          <p:nvPr>
            <p:ph type="sldNum" sz="quarter" idx="10"/>
          </p:nvPr>
        </p:nvSpPr>
        <p:spPr/>
        <p:txBody>
          <a:bodyPr/>
          <a:lstStyle/>
          <a:p>
            <a:fld id="{8FE5D045-EF7F-4443-A80F-1909E3362AF4}" type="slidenum">
              <a:rPr lang="en-SG" smtClean="0"/>
              <a:pPr/>
              <a:t>18</a:t>
            </a:fld>
            <a:endParaRPr lang="en-S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Over the years, our members have helped to give birth to “daughter churches”: Grace Methodist Church, Queenstown Methodist Church, and Holy Covenant Methodist Church. From an original </a:t>
            </a:r>
            <a:r>
              <a:rPr lang="en-US" dirty="0" err="1"/>
              <a:t>Hokkien</a:t>
            </a:r>
            <a:r>
              <a:rPr lang="en-US" dirty="0"/>
              <a:t> service, we have also formed the English, Mandarin and Bahasa Indonesia Services</a:t>
            </a:r>
            <a:endParaRPr lang="en-SG" dirty="0"/>
          </a:p>
        </p:txBody>
      </p:sp>
      <p:sp>
        <p:nvSpPr>
          <p:cNvPr id="4" name="Slide Number Placeholder 3"/>
          <p:cNvSpPr>
            <a:spLocks noGrp="1"/>
          </p:cNvSpPr>
          <p:nvPr>
            <p:ph type="sldNum" sz="quarter" idx="10"/>
          </p:nvPr>
        </p:nvSpPr>
        <p:spPr/>
        <p:txBody>
          <a:bodyPr/>
          <a:lstStyle/>
          <a:p>
            <a:fld id="{8FE5D045-EF7F-4443-A80F-1909E3362AF4}" type="slidenum">
              <a:rPr lang="en-SG" smtClean="0"/>
              <a:pPr/>
              <a:t>19</a:t>
            </a:fld>
            <a:endParaRPr lang="en-SG"/>
          </a:p>
        </p:txBody>
      </p:sp>
    </p:spTree>
    <p:extLst>
      <p:ext uri="{BB962C8B-B14F-4D97-AF65-F5344CB8AC3E}">
        <p14:creationId xmlns:p14="http://schemas.microsoft.com/office/powerpoint/2010/main" val="421161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3"/>
            <a:ext cx="5438140" cy="4901310"/>
          </a:xfrm>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phrase “</a:t>
            </a:r>
            <a:r>
              <a:rPr lang="en-US" sz="1200" kern="1200" dirty="0" err="1">
                <a:solidFill>
                  <a:schemeClr val="tx1"/>
                </a:solidFill>
                <a:latin typeface="+mn-lt"/>
                <a:ea typeface="+mn-ea"/>
                <a:cs typeface="+mn-cs"/>
              </a:rPr>
              <a:t>Telok</a:t>
            </a:r>
            <a:r>
              <a:rPr lang="en-US" sz="1200" kern="1200" dirty="0">
                <a:solidFill>
                  <a:schemeClr val="tx1"/>
                </a:solidFill>
                <a:latin typeface="+mn-lt"/>
                <a:ea typeface="+mn-ea"/>
                <a:cs typeface="+mn-cs"/>
              </a:rPr>
              <a:t> Ayer” is a Malay phrase. “</a:t>
            </a:r>
            <a:r>
              <a:rPr lang="en-US" sz="1200" kern="1200" dirty="0" err="1">
                <a:solidFill>
                  <a:schemeClr val="tx1"/>
                </a:solidFill>
                <a:latin typeface="+mn-lt"/>
                <a:ea typeface="+mn-ea"/>
                <a:cs typeface="+mn-cs"/>
              </a:rPr>
              <a:t>Telok</a:t>
            </a:r>
            <a:r>
              <a:rPr lang="en-US" sz="1200" kern="1200" dirty="0">
                <a:solidFill>
                  <a:schemeClr val="tx1"/>
                </a:solidFill>
                <a:latin typeface="+mn-lt"/>
                <a:ea typeface="+mn-ea"/>
                <a:cs typeface="+mn-cs"/>
              </a:rPr>
              <a:t>” means “Bay”, and “Ayer” means “Water”. As you can</a:t>
            </a:r>
            <a:r>
              <a:rPr lang="en-US" sz="1200" kern="1200" baseline="0" dirty="0">
                <a:solidFill>
                  <a:schemeClr val="tx1"/>
                </a:solidFill>
                <a:latin typeface="+mn-lt"/>
                <a:ea typeface="+mn-ea"/>
                <a:cs typeface="+mn-cs"/>
              </a:rPr>
              <a:t> see </a:t>
            </a:r>
            <a:r>
              <a:rPr lang="en-US" sz="1200" kern="1200" dirty="0">
                <a:solidFill>
                  <a:schemeClr val="tx1"/>
                </a:solidFill>
                <a:latin typeface="+mn-lt"/>
                <a:ea typeface="+mn-ea"/>
                <a:cs typeface="+mn-cs"/>
              </a:rPr>
              <a:t>from this 1822 Town Plan drawn up by Lieutenant Phillip Jackson, “</a:t>
            </a:r>
            <a:r>
              <a:rPr lang="en-US" sz="1200" kern="1200" dirty="0" err="1">
                <a:solidFill>
                  <a:schemeClr val="tx1"/>
                </a:solidFill>
                <a:latin typeface="+mn-lt"/>
                <a:ea typeface="+mn-ea"/>
                <a:cs typeface="+mn-cs"/>
              </a:rPr>
              <a:t>Telok</a:t>
            </a:r>
            <a:r>
              <a:rPr lang="en-US" sz="1200" kern="1200" dirty="0">
                <a:solidFill>
                  <a:schemeClr val="tx1"/>
                </a:solidFill>
                <a:latin typeface="+mn-lt"/>
                <a:ea typeface="+mn-ea"/>
                <a:cs typeface="+mn-cs"/>
              </a:rPr>
              <a:t> Ayer Street” was originally a street running along the early Water Bay of Singapore located beside the mouth of the Singapore River. This was where the early immigrants to Singapore first landed.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this area, you will find the earliest Chinese and Indian temples in Singapore, as one of the first things that the early immigrants did was to build these places of worship to thank their gods for a safe passage across the seas. </a:t>
            </a:r>
          </a:p>
          <a:p>
            <a:pPr algn="just"/>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808AC1-504C-4419-8C7B-33E4A66A0BB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that time, </a:t>
            </a:r>
            <a:r>
              <a:rPr lang="en-US" dirty="0" err="1"/>
              <a:t>Shenton</a:t>
            </a:r>
            <a:r>
              <a:rPr lang="en-US" dirty="0"/>
              <a:t> Way did not yet exist, and what is now Robinson</a:t>
            </a:r>
            <a:r>
              <a:rPr lang="en-US" baseline="0" dirty="0"/>
              <a:t> Road and Cecil Street was just plain sea. An early land reclamation in 1887 created the land on which Cecil Street and Robinson Road now stands. A later land reclamation in the early 1900s created the extra space that is now taken up by </a:t>
            </a:r>
            <a:r>
              <a:rPr lang="en-US" baseline="0" dirty="0" err="1"/>
              <a:t>Shenton</a:t>
            </a:r>
            <a:r>
              <a:rPr lang="en-US" baseline="0" dirty="0"/>
              <a:t> Way. All these developments pushed the land on which our church is located, four streets further away from the seafront where the early immigrants to Singapore first landed. </a:t>
            </a:r>
            <a:endParaRPr lang="en-SG" dirty="0"/>
          </a:p>
        </p:txBody>
      </p:sp>
      <p:sp>
        <p:nvSpPr>
          <p:cNvPr id="4" name="Slide Number Placeholder 3"/>
          <p:cNvSpPr>
            <a:spLocks noGrp="1"/>
          </p:cNvSpPr>
          <p:nvPr>
            <p:ph type="sldNum" sz="quarter" idx="10"/>
          </p:nvPr>
        </p:nvSpPr>
        <p:spPr/>
        <p:txBody>
          <a:bodyPr/>
          <a:lstStyle/>
          <a:p>
            <a:fld id="{8FE5D045-EF7F-4443-A80F-1909E3362AF4}" type="slidenum">
              <a:rPr lang="en-SG" smtClean="0"/>
              <a:pPr/>
              <a:t>3</a:t>
            </a:fld>
            <a:endParaRPr lang="en-SG"/>
          </a:p>
        </p:txBody>
      </p:sp>
    </p:spTree>
    <p:extLst>
      <p:ext uri="{BB962C8B-B14F-4D97-AF65-F5344CB8AC3E}">
        <p14:creationId xmlns:p14="http://schemas.microsoft.com/office/powerpoint/2010/main" val="43052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early</a:t>
            </a:r>
            <a:r>
              <a:rPr lang="en-US" baseline="0" dirty="0"/>
              <a:t> 1900s, Cecil Street looked like this. If you look carefully at the top left hand corner of the picture, you will be able to spot the clock tower of Lau Pa Sat. You can still see that today when you stand at the junction of Cecil Street and Telok Ayer Street just outside our church. Telok Ayer Street looked like that in 1905. Along this street, you will find the earliest Chinese and Indian temples in Singapore, as one of the first things that the early immigrants did was to build these places of worship to thank their gods for a safe passage across the seas. </a:t>
            </a:r>
            <a:endParaRPr lang="en-SG" dirty="0"/>
          </a:p>
        </p:txBody>
      </p:sp>
      <p:sp>
        <p:nvSpPr>
          <p:cNvPr id="4" name="Slide Number Placeholder 3"/>
          <p:cNvSpPr>
            <a:spLocks noGrp="1"/>
          </p:cNvSpPr>
          <p:nvPr>
            <p:ph type="sldNum" sz="quarter" idx="10"/>
          </p:nvPr>
        </p:nvSpPr>
        <p:spPr/>
        <p:txBody>
          <a:bodyPr/>
          <a:lstStyle/>
          <a:p>
            <a:fld id="{8FE5D045-EF7F-4443-A80F-1909E3362AF4}" type="slidenum">
              <a:rPr lang="en-SG" smtClean="0"/>
              <a:pPr/>
              <a:t>4</a:t>
            </a:fld>
            <a:endParaRPr lang="en-SG"/>
          </a:p>
        </p:txBody>
      </p:sp>
    </p:spTree>
    <p:extLst>
      <p:ext uri="{BB962C8B-B14F-4D97-AF65-F5344CB8AC3E}">
        <p14:creationId xmlns:p14="http://schemas.microsoft.com/office/powerpoint/2010/main" val="193001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 was out of this context that our</a:t>
            </a:r>
            <a:r>
              <a:rPr lang="en-US" sz="1200" kern="1200" baseline="0" dirty="0">
                <a:solidFill>
                  <a:schemeClr val="tx1"/>
                </a:solidFill>
                <a:latin typeface="+mn-lt"/>
                <a:ea typeface="+mn-ea"/>
                <a:cs typeface="+mn-cs"/>
              </a:rPr>
              <a:t> C</a:t>
            </a:r>
            <a:r>
              <a:rPr lang="en-US" sz="1200" kern="1200" dirty="0">
                <a:solidFill>
                  <a:schemeClr val="tx1"/>
                </a:solidFill>
                <a:latin typeface="+mn-lt"/>
                <a:ea typeface="+mn-ea"/>
                <a:cs typeface="+mn-cs"/>
              </a:rPr>
              <a:t>hurch was born. In 1889, an American missionary,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Dr. Benjamin West, started a medical clinic in a shop-house at Upper Nanking Street (no longer in existence), where he reached out to the early Chinese immigrants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largely the </a:t>
            </a:r>
            <a:r>
              <a:rPr lang="en-US" sz="1200" kern="1200" dirty="0" err="1">
                <a:solidFill>
                  <a:schemeClr val="tx1"/>
                </a:solidFill>
                <a:latin typeface="+mn-lt"/>
                <a:ea typeface="+mn-ea"/>
                <a:cs typeface="+mn-cs"/>
              </a:rPr>
              <a:t>Hokkiens</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while practicing medicine. </a:t>
            </a:r>
            <a:r>
              <a:rPr lang="en-SG" sz="1200" kern="1200" dirty="0">
                <a:solidFill>
                  <a:schemeClr val="tx1"/>
                </a:solidFill>
                <a:latin typeface="+mn-lt"/>
                <a:ea typeface="+mn-ea"/>
                <a:cs typeface="+mn-cs"/>
              </a:rPr>
              <a:t>This was in fact the first medical clinic in Singapore offering Western medical services.</a:t>
            </a:r>
            <a:r>
              <a:rPr lang="en-SG" sz="1200" kern="1200" baseline="0" dirty="0">
                <a:solidFill>
                  <a:schemeClr val="tx1"/>
                </a:solidFill>
                <a:latin typeface="+mn-lt"/>
                <a:ea typeface="+mn-ea"/>
                <a:cs typeface="+mn-cs"/>
              </a:rPr>
              <a:t> </a:t>
            </a:r>
            <a:r>
              <a:rPr lang="en-SG" sz="1200" kern="1200" dirty="0">
                <a:solidFill>
                  <a:schemeClr val="tx1"/>
                </a:solidFill>
                <a:latin typeface="+mn-lt"/>
                <a:ea typeface="+mn-ea"/>
                <a:cs typeface="+mn-cs"/>
              </a:rPr>
              <a:t>God blessed this work and by the mid-1890s, the congregation had expanded from</a:t>
            </a:r>
            <a:r>
              <a:rPr lang="en-SG" sz="1200" kern="1200" baseline="0" dirty="0">
                <a:solidFill>
                  <a:schemeClr val="tx1"/>
                </a:solidFill>
                <a:latin typeface="+mn-lt"/>
                <a:ea typeface="+mn-ea"/>
                <a:cs typeface="+mn-cs"/>
              </a:rPr>
              <a:t> </a:t>
            </a:r>
            <a:r>
              <a:rPr lang="en-SG" sz="1200" kern="1200" dirty="0">
                <a:solidFill>
                  <a:schemeClr val="tx1"/>
                </a:solidFill>
                <a:latin typeface="+mn-lt"/>
                <a:ea typeface="+mn-ea"/>
                <a:cs typeface="+mn-cs"/>
              </a:rPr>
              <a:t>30 members to 170 and was made up of Chinese immigrants across various dialect groups.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808AC1-504C-4419-8C7B-33E4A66A0BB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SG" sz="1200" kern="1200" dirty="0">
                <a:solidFill>
                  <a:schemeClr val="tx1"/>
                </a:solidFill>
                <a:latin typeface="+mn-lt"/>
                <a:ea typeface="+mn-ea"/>
                <a:cs typeface="+mn-cs"/>
              </a:rPr>
              <a:t>The Church grew</a:t>
            </a:r>
            <a:r>
              <a:rPr lang="en-SG" sz="1200" kern="1200" baseline="0" dirty="0">
                <a:solidFill>
                  <a:schemeClr val="tx1"/>
                </a:solidFill>
                <a:latin typeface="+mn-lt"/>
                <a:ea typeface="+mn-ea"/>
                <a:cs typeface="+mn-cs"/>
              </a:rPr>
              <a:t> fast</a:t>
            </a:r>
            <a:r>
              <a:rPr lang="en-SG" sz="1200" kern="1200" dirty="0">
                <a:solidFill>
                  <a:schemeClr val="tx1"/>
                </a:solidFill>
                <a:latin typeface="+mn-lt"/>
                <a:ea typeface="+mn-ea"/>
                <a:cs typeface="+mn-cs"/>
              </a:rPr>
              <a:t>, and a larger and more permanent place of worship was needed. In 1913, the land at the junction of </a:t>
            </a:r>
            <a:r>
              <a:rPr lang="en-SG" sz="1200" kern="1200" dirty="0" err="1">
                <a:solidFill>
                  <a:schemeClr val="tx1"/>
                </a:solidFill>
                <a:latin typeface="+mn-lt"/>
                <a:ea typeface="+mn-ea"/>
                <a:cs typeface="+mn-cs"/>
              </a:rPr>
              <a:t>Telok</a:t>
            </a:r>
            <a:r>
              <a:rPr lang="en-SG" sz="1200" kern="1200" dirty="0">
                <a:solidFill>
                  <a:schemeClr val="tx1"/>
                </a:solidFill>
                <a:latin typeface="+mn-lt"/>
                <a:ea typeface="+mn-ea"/>
                <a:cs typeface="+mn-cs"/>
              </a:rPr>
              <a:t> Ayer Street and Cecil Street, where </a:t>
            </a:r>
            <a:r>
              <a:rPr lang="en-SG" sz="1200" kern="1200" dirty="0" err="1">
                <a:solidFill>
                  <a:schemeClr val="tx1"/>
                </a:solidFill>
                <a:latin typeface="+mn-lt"/>
                <a:ea typeface="+mn-ea"/>
                <a:cs typeface="+mn-cs"/>
              </a:rPr>
              <a:t>Gan</a:t>
            </a:r>
            <a:r>
              <a:rPr lang="en-SG" sz="1200" kern="1200" dirty="0">
                <a:solidFill>
                  <a:schemeClr val="tx1"/>
                </a:solidFill>
                <a:latin typeface="+mn-lt"/>
                <a:ea typeface="+mn-ea"/>
                <a:cs typeface="+mn-cs"/>
              </a:rPr>
              <a:t> Eng </a:t>
            </a:r>
            <a:r>
              <a:rPr lang="en-SG" sz="1200" kern="1200" dirty="0" err="1">
                <a:solidFill>
                  <a:schemeClr val="tx1"/>
                </a:solidFill>
                <a:latin typeface="+mn-lt"/>
                <a:ea typeface="+mn-ea"/>
                <a:cs typeface="+mn-cs"/>
              </a:rPr>
              <a:t>Seng</a:t>
            </a:r>
            <a:r>
              <a:rPr lang="en-SG" sz="1200" kern="1200" dirty="0">
                <a:solidFill>
                  <a:schemeClr val="tx1"/>
                </a:solidFill>
                <a:latin typeface="+mn-lt"/>
                <a:ea typeface="+mn-ea"/>
                <a:cs typeface="+mn-cs"/>
              </a:rPr>
              <a:t> School first began, and where the church now stands, was purchased for $3,600.</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808AC1-504C-4419-8C7B-33E4A66A0BB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sz="1200" kern="1200" dirty="0">
                <a:solidFill>
                  <a:schemeClr val="tx1"/>
                </a:solidFill>
                <a:latin typeface="+mn-lt"/>
                <a:ea typeface="+mn-ea"/>
                <a:cs typeface="+mn-cs"/>
              </a:rPr>
              <a:t>Worship was held in tents on the vacant lot until these collapsed</a:t>
            </a:r>
            <a:r>
              <a:rPr lang="en-SG" sz="1200" kern="1200" baseline="0" dirty="0">
                <a:solidFill>
                  <a:schemeClr val="tx1"/>
                </a:solidFill>
                <a:latin typeface="+mn-lt"/>
                <a:ea typeface="+mn-ea"/>
                <a:cs typeface="+mn-cs"/>
              </a:rPr>
              <a:t> in </a:t>
            </a:r>
            <a:r>
              <a:rPr lang="en-SG" sz="1200" kern="1200" dirty="0">
                <a:solidFill>
                  <a:schemeClr val="tx1"/>
                </a:solidFill>
                <a:latin typeface="+mn-lt"/>
                <a:ea typeface="+mn-ea"/>
                <a:cs typeface="+mn-cs"/>
              </a:rPr>
              <a:t>1914. A “Tin Hut Church” made out of wood and corrugated iron was completed in September 1915. As</a:t>
            </a:r>
            <a:r>
              <a:rPr lang="en-SG" sz="1200" kern="1200" baseline="0" dirty="0">
                <a:solidFill>
                  <a:schemeClr val="tx1"/>
                </a:solidFill>
                <a:latin typeface="+mn-lt"/>
                <a:ea typeface="+mn-ea"/>
                <a:cs typeface="+mn-cs"/>
              </a:rPr>
              <a:t> can be seen from the picture, the sides of this Tin Hut Church had to be propped up for ventilation, and to allow for people to enter and exit the building.</a:t>
            </a:r>
            <a:r>
              <a:rPr lang="en-SG" sz="1200" kern="1200" dirty="0">
                <a:solidFill>
                  <a:schemeClr val="tx1"/>
                </a:solidFill>
                <a:latin typeface="+mn-lt"/>
                <a:ea typeface="+mn-ea"/>
                <a:cs typeface="+mn-cs"/>
              </a:rPr>
              <a:t> This was our first formal church building. It was only in 1918 that plans for a more permanent structure were undertaken.</a:t>
            </a:r>
            <a:endParaRPr lang="en-SG" dirty="0"/>
          </a:p>
        </p:txBody>
      </p:sp>
      <p:sp>
        <p:nvSpPr>
          <p:cNvPr id="4" name="Slide Number Placeholder 3"/>
          <p:cNvSpPr>
            <a:spLocks noGrp="1"/>
          </p:cNvSpPr>
          <p:nvPr>
            <p:ph type="sldNum" sz="quarter" idx="10"/>
          </p:nvPr>
        </p:nvSpPr>
        <p:spPr/>
        <p:txBody>
          <a:bodyPr/>
          <a:lstStyle/>
          <a:p>
            <a:fld id="{89808AC1-504C-4419-8C7B-33E4A66A0BB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church building as we see today was completed in 1924, and dedicated in 1925. </a:t>
            </a:r>
            <a:r>
              <a:rPr lang="en-SG" sz="1200" kern="1200" dirty="0">
                <a:solidFill>
                  <a:schemeClr val="tx1"/>
                </a:solidFill>
                <a:latin typeface="+mn-lt"/>
                <a:ea typeface="+mn-ea"/>
                <a:cs typeface="+mn-cs"/>
              </a:rPr>
              <a:t>Swan &amp; </a:t>
            </a:r>
            <a:r>
              <a:rPr lang="en-SG" sz="1200" kern="1200" dirty="0" err="1">
                <a:solidFill>
                  <a:schemeClr val="tx1"/>
                </a:solidFill>
                <a:latin typeface="+mn-lt"/>
                <a:ea typeface="+mn-ea"/>
                <a:cs typeface="+mn-cs"/>
              </a:rPr>
              <a:t>Maclaren</a:t>
            </a:r>
            <a:r>
              <a:rPr lang="en-SG" sz="1200" kern="1200" dirty="0">
                <a:solidFill>
                  <a:schemeClr val="tx1"/>
                </a:solidFill>
                <a:latin typeface="+mn-lt"/>
                <a:ea typeface="+mn-ea"/>
                <a:cs typeface="+mn-cs"/>
              </a:rPr>
              <a:t> the oldest architectural firm in Singapore, was responsible for the project. The firm was also responsible for iconic buildings as the Victoria Concert Hall, Raffles Hotel, Goodwood Park Hotel and St Andrew’s Cathedral. In 1989, one hundred years after the founding of the church, the church building was gazetted by the Government as a National Monument of Singapore. In 1989, one hundred years after the founding of the church, TA’s church building was gazetted by the government as a National Monument of Singapore.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808AC1-504C-4419-8C7B-33E4A66A0BB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a:t>
            </a:r>
            <a:r>
              <a:rPr lang="en-US" baseline="0" dirty="0"/>
              <a:t> a long while after the church building was completed, it was the largest and strongest building in the area. This photograph taken in 1956 shows that it was still even then, the tallest building in its vicinity. </a:t>
            </a:r>
            <a:endParaRPr lang="en-SG" dirty="0"/>
          </a:p>
        </p:txBody>
      </p:sp>
      <p:sp>
        <p:nvSpPr>
          <p:cNvPr id="4" name="Slide Number Placeholder 3"/>
          <p:cNvSpPr>
            <a:spLocks noGrp="1"/>
          </p:cNvSpPr>
          <p:nvPr>
            <p:ph type="sldNum" sz="quarter" idx="10"/>
          </p:nvPr>
        </p:nvSpPr>
        <p:spPr/>
        <p:txBody>
          <a:bodyPr/>
          <a:lstStyle/>
          <a:p>
            <a:fld id="{8FE5D045-EF7F-4443-A80F-1909E3362AF4}" type="slidenum">
              <a:rPr lang="en-SG" smtClean="0"/>
              <a:pPr/>
              <a:t>9</a:t>
            </a:fld>
            <a:endParaRPr lang="en-SG"/>
          </a:p>
        </p:txBody>
      </p:sp>
    </p:spTree>
    <p:extLst>
      <p:ext uri="{BB962C8B-B14F-4D97-AF65-F5344CB8AC3E}">
        <p14:creationId xmlns:p14="http://schemas.microsoft.com/office/powerpoint/2010/main" val="17814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471A5BB-B59B-4EE7-B211-45EC933C22E7}" type="datetimeFigureOut">
              <a:rPr lang="en-GB" smtClean="0"/>
              <a:pPr/>
              <a:t>07/06/2019</a:t>
            </a:fld>
            <a:endParaRPr lang="en-GB" dirty="0"/>
          </a:p>
        </p:txBody>
      </p:sp>
      <p:sp>
        <p:nvSpPr>
          <p:cNvPr id="16" name="Slide Number Placeholder 15"/>
          <p:cNvSpPr>
            <a:spLocks noGrp="1"/>
          </p:cNvSpPr>
          <p:nvPr>
            <p:ph type="sldNum" sz="quarter" idx="11"/>
          </p:nvPr>
        </p:nvSpPr>
        <p:spPr/>
        <p:txBody>
          <a:bodyPr/>
          <a:lstStyle/>
          <a:p>
            <a:fld id="{F66B8C2A-2A7A-4D97-8BB7-577AC23100F7}" type="slidenum">
              <a:rPr lang="en-GB" smtClean="0"/>
              <a:pPr/>
              <a:t>‹#›</a:t>
            </a:fld>
            <a:endParaRPr lang="en-GB" dirty="0"/>
          </a:p>
        </p:txBody>
      </p:sp>
      <p:sp>
        <p:nvSpPr>
          <p:cNvPr id="17" name="Footer Placeholder 16"/>
          <p:cNvSpPr>
            <a:spLocks noGrp="1"/>
          </p:cNvSpPr>
          <p:nvPr>
            <p:ph type="ftr" sz="quarter" idx="12"/>
          </p:nvPr>
        </p:nvSpPr>
        <p:spPr/>
        <p:txBody>
          <a:bodyPr/>
          <a:lstStyle/>
          <a:p>
            <a:endParaRPr lang="en-GB" dirty="0"/>
          </a:p>
        </p:txBody>
      </p:sp>
      <p:sp>
        <p:nvSpPr>
          <p:cNvPr id="10" name="Rectangle 9"/>
          <p:cNvSpPr/>
          <p:nvPr userDrawn="1"/>
        </p:nvSpPr>
        <p:spPr>
          <a:xfrm>
            <a:off x="0" y="0"/>
            <a:ext cx="9144000" cy="4786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71A5BB-B59B-4EE7-B211-45EC933C22E7}" type="datetimeFigureOut">
              <a:rPr lang="en-GB" smtClean="0"/>
              <a:pPr/>
              <a:t>07/06/2019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6B8C2A-2A7A-4D97-8BB7-577AC23100F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71A5BB-B59B-4EE7-B211-45EC933C22E7}" type="datetimeFigureOut">
              <a:rPr lang="en-GB" smtClean="0"/>
              <a:pPr/>
              <a:t>07/06/2019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6B8C2A-2A7A-4D97-8BB7-577AC23100F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A471A5BB-B59B-4EE7-B211-45EC933C22E7}" type="datetimeFigureOut">
              <a:rPr lang="en-GB" smtClean="0"/>
              <a:pPr/>
              <a:t>07/06/2019</a:t>
            </a:fld>
            <a:endParaRPr lang="en-GB" dirty="0"/>
          </a:p>
        </p:txBody>
      </p:sp>
      <p:sp>
        <p:nvSpPr>
          <p:cNvPr id="15" name="Slide Number Placeholder 14"/>
          <p:cNvSpPr>
            <a:spLocks noGrp="1"/>
          </p:cNvSpPr>
          <p:nvPr>
            <p:ph type="sldNum" sz="quarter" idx="15"/>
          </p:nvPr>
        </p:nvSpPr>
        <p:spPr/>
        <p:txBody>
          <a:bodyPr/>
          <a:lstStyle>
            <a:lvl1pPr algn="ctr">
              <a:defRPr/>
            </a:lvl1pPr>
          </a:lstStyle>
          <a:p>
            <a:fld id="{F66B8C2A-2A7A-4D97-8BB7-577AC23100F7}" type="slidenum">
              <a:rPr lang="en-GB" smtClean="0"/>
              <a:pPr/>
              <a:t>‹#›</a:t>
            </a:fld>
            <a:endParaRPr lang="en-GB" dirty="0"/>
          </a:p>
        </p:txBody>
      </p:sp>
      <p:sp>
        <p:nvSpPr>
          <p:cNvPr id="16" name="Footer Placeholder 15"/>
          <p:cNvSpPr>
            <a:spLocks noGrp="1"/>
          </p:cNvSpPr>
          <p:nvPr>
            <p:ph type="ftr" sz="quarter" idx="16"/>
          </p:nvPr>
        </p:nvSpPr>
        <p:spPr/>
        <p:txBody>
          <a:bodyPr/>
          <a:lstStyle/>
          <a:p>
            <a:endParaRPr lang="en-GB"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71A5BB-B59B-4EE7-B211-45EC933C22E7}" type="datetimeFigureOut">
              <a:rPr lang="en-GB" smtClean="0"/>
              <a:pPr/>
              <a:t>07/06/2019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6B8C2A-2A7A-4D97-8BB7-577AC23100F7}" type="slidenum">
              <a:rPr lang="en-GB" smtClean="0"/>
              <a:pPr/>
              <a:t>‹#›</a:t>
            </a:fld>
            <a:endParaRPr lang="en-GB"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71A5BB-B59B-4EE7-B211-45EC933C22E7}" type="datetimeFigureOut">
              <a:rPr lang="en-GB" smtClean="0"/>
              <a:pPr/>
              <a:t>07/06/2019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6B8C2A-2A7A-4D97-8BB7-577AC23100F7}" type="slidenum">
              <a:rPr lang="en-GB" smtClean="0"/>
              <a:pPr/>
              <a:t>‹#›</a:t>
            </a:fld>
            <a:endParaRPr lang="en-GB"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66B8C2A-2A7A-4D97-8BB7-577AC23100F7}" type="slidenum">
              <a:rPr lang="en-GB" smtClean="0"/>
              <a:pPr/>
              <a:t>‹#›</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7" name="Date Placeholder 6"/>
          <p:cNvSpPr>
            <a:spLocks noGrp="1"/>
          </p:cNvSpPr>
          <p:nvPr>
            <p:ph type="dt" sz="half" idx="10"/>
          </p:nvPr>
        </p:nvSpPr>
        <p:spPr/>
        <p:txBody>
          <a:bodyPr/>
          <a:lstStyle/>
          <a:p>
            <a:fld id="{A471A5BB-B59B-4EE7-B211-45EC933C22E7}" type="datetimeFigureOut">
              <a:rPr lang="en-GB" smtClean="0"/>
              <a:pPr/>
              <a:t>07/06/2019</a:t>
            </a:fld>
            <a:endParaRPr lang="en-GB"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71A5BB-B59B-4EE7-B211-45EC933C22E7}" type="datetimeFigureOut">
              <a:rPr lang="en-GB" smtClean="0"/>
              <a:pPr/>
              <a:t>07/06/2019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66B8C2A-2A7A-4D97-8BB7-577AC23100F7}" type="slidenum">
              <a:rPr lang="en-GB" smtClean="0"/>
              <a:pPr/>
              <a:t>‹#›</a:t>
            </a:fld>
            <a:endParaRPr lang="en-GB"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1A5BB-B59B-4EE7-B211-45EC933C22E7}" type="datetimeFigureOut">
              <a:rPr lang="en-GB" smtClean="0"/>
              <a:pPr/>
              <a:t>07/06/2019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6B8C2A-2A7A-4D97-8BB7-577AC23100F7}" type="slidenum">
              <a:rPr lang="en-GB" smtClean="0"/>
              <a:pPr/>
              <a:t>‹#›</a:t>
            </a:fld>
            <a:endParaRPr lang="en-GB"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A471A5BB-B59B-4EE7-B211-45EC933C22E7}" type="datetimeFigureOut">
              <a:rPr lang="en-GB" smtClean="0"/>
              <a:pPr/>
              <a:t>07/06/2019</a:t>
            </a:fld>
            <a:endParaRPr lang="en-GB" dirty="0"/>
          </a:p>
        </p:txBody>
      </p:sp>
      <p:sp>
        <p:nvSpPr>
          <p:cNvPr id="9" name="Slide Number Placeholder 8"/>
          <p:cNvSpPr>
            <a:spLocks noGrp="1"/>
          </p:cNvSpPr>
          <p:nvPr>
            <p:ph type="sldNum" sz="quarter" idx="15"/>
          </p:nvPr>
        </p:nvSpPr>
        <p:spPr/>
        <p:txBody>
          <a:bodyPr/>
          <a:lstStyle/>
          <a:p>
            <a:fld id="{F66B8C2A-2A7A-4D97-8BB7-577AC23100F7}" type="slidenum">
              <a:rPr lang="en-GB" smtClean="0"/>
              <a:pPr/>
              <a:t>‹#›</a:t>
            </a:fld>
            <a:endParaRPr lang="en-GB" dirty="0"/>
          </a:p>
        </p:txBody>
      </p:sp>
      <p:sp>
        <p:nvSpPr>
          <p:cNvPr id="10" name="Footer Placeholder 9"/>
          <p:cNvSpPr>
            <a:spLocks noGrp="1"/>
          </p:cNvSpPr>
          <p:nvPr>
            <p:ph type="ftr" sz="quarter" idx="16"/>
          </p:nvPr>
        </p:nvSpPr>
        <p:spPr/>
        <p:txBody>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A471A5BB-B59B-4EE7-B211-45EC933C22E7}" type="datetimeFigureOut">
              <a:rPr lang="en-GB" smtClean="0"/>
              <a:pPr/>
              <a:t>07/06/2019</a:t>
            </a:fld>
            <a:endParaRPr lang="en-GB" dirty="0"/>
          </a:p>
        </p:txBody>
      </p:sp>
      <p:sp>
        <p:nvSpPr>
          <p:cNvPr id="9" name="Slide Number Placeholder 8"/>
          <p:cNvSpPr>
            <a:spLocks noGrp="1"/>
          </p:cNvSpPr>
          <p:nvPr>
            <p:ph type="sldNum" sz="quarter" idx="11"/>
          </p:nvPr>
        </p:nvSpPr>
        <p:spPr/>
        <p:txBody>
          <a:bodyPr/>
          <a:lstStyle/>
          <a:p>
            <a:fld id="{F66B8C2A-2A7A-4D97-8BB7-577AC23100F7}" type="slidenum">
              <a:rPr lang="en-GB" smtClean="0"/>
              <a:pPr/>
              <a:t>‹#›</a:t>
            </a:fld>
            <a:endParaRPr lang="en-GB" dirty="0"/>
          </a:p>
        </p:txBody>
      </p:sp>
      <p:sp>
        <p:nvSpPr>
          <p:cNvPr id="10" name="Footer Placeholder 9"/>
          <p:cNvSpPr>
            <a:spLocks noGrp="1"/>
          </p:cNvSpPr>
          <p:nvPr>
            <p:ph type="ftr" sz="quarter" idx="12"/>
          </p:nvPr>
        </p:nvSpPr>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471A5BB-B59B-4EE7-B211-45EC933C22E7}" type="datetimeFigureOut">
              <a:rPr lang="en-GB" smtClean="0"/>
              <a:pPr/>
              <a:t>07/06/2019</a:t>
            </a:fld>
            <a:endParaRPr lang="en-GB"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66B8C2A-2A7A-4D97-8BB7-577AC23100F7}" type="slidenum">
              <a:rPr lang="en-GB" smtClean="0"/>
              <a:pPr/>
              <a:t>‹#›</a:t>
            </a:fld>
            <a:endParaRPr lang="en-GB"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med">
    <p:fad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6.jpeg"/><Relationship Id="rId4" Type="http://schemas.openxmlformats.org/officeDocument/2006/relationships/image" Target="../media/image49.jp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1571636"/>
          </a:xfrm>
        </p:spPr>
        <p:txBody>
          <a:bodyPr>
            <a:normAutofit/>
          </a:bodyPr>
          <a:lstStyle/>
          <a:p>
            <a:pPr algn="ctr"/>
            <a:r>
              <a:rPr lang="en-GB" sz="4400" b="1" cap="small" dirty="0">
                <a:solidFill>
                  <a:schemeClr val="bg1"/>
                </a:solidFill>
                <a:effectLst>
                  <a:outerShdw blurRad="38100" dist="38100" dir="2700000" algn="tl">
                    <a:srgbClr val="000000">
                      <a:alpha val="43137"/>
                    </a:srgbClr>
                  </a:outerShdw>
                </a:effectLst>
                <a:latin typeface="Calibri" pitchFamily="34" charset="0"/>
              </a:rPr>
              <a:t>Telok Ayer Chinese Methodist Church</a:t>
            </a:r>
            <a:br>
              <a:rPr lang="en-GB" sz="3600" b="1" dirty="0">
                <a:solidFill>
                  <a:schemeClr val="bg1"/>
                </a:solidFill>
                <a:effectLst>
                  <a:outerShdw blurRad="38100" dist="38100" dir="2700000" algn="tl">
                    <a:srgbClr val="000000">
                      <a:alpha val="43137"/>
                    </a:srgbClr>
                  </a:outerShdw>
                </a:effectLst>
                <a:latin typeface="Calibri" pitchFamily="34" charset="0"/>
              </a:rPr>
            </a:br>
            <a:r>
              <a:rPr lang="en-GB" sz="2800" b="1" i="1" dirty="0">
                <a:solidFill>
                  <a:schemeClr val="bg1"/>
                </a:solidFill>
                <a:effectLst>
                  <a:outerShdw blurRad="38100" dist="38100" dir="2700000" algn="tl">
                    <a:srgbClr val="000000">
                      <a:alpha val="43137"/>
                    </a:srgbClr>
                  </a:outerShdw>
                </a:effectLst>
                <a:latin typeface="Calibri" pitchFamily="34" charset="0"/>
              </a:rPr>
              <a:t>From Tin Hut to National Monument</a:t>
            </a:r>
            <a:endParaRPr lang="en-GB" sz="2400" b="1" i="1" dirty="0">
              <a:solidFill>
                <a:schemeClr val="bg1"/>
              </a:solidFill>
              <a:effectLst>
                <a:outerShdw blurRad="38100" dist="38100" dir="2700000" algn="tl">
                  <a:srgbClr val="000000">
                    <a:alpha val="43137"/>
                  </a:srgbClr>
                </a:outerShdw>
              </a:effectLst>
              <a:latin typeface="Calibri" pitchFamily="34" charset="0"/>
            </a:endParaRPr>
          </a:p>
        </p:txBody>
      </p:sp>
      <p:pic>
        <p:nvPicPr>
          <p:cNvPr id="4" name="Picture 3" descr="TACMC montage copy.jpg"/>
          <p:cNvPicPr>
            <a:picLocks noChangeAspect="1"/>
          </p:cNvPicPr>
          <p:nvPr/>
        </p:nvPicPr>
        <p:blipFill>
          <a:blip r:embed="rId3" cstate="screen"/>
          <a:stretch>
            <a:fillRect/>
          </a:stretch>
        </p:blipFill>
        <p:spPr>
          <a:xfrm>
            <a:off x="357190" y="4299743"/>
            <a:ext cx="8429652" cy="2272529"/>
          </a:xfrm>
          <a:prstGeom prst="rect">
            <a:avLst/>
          </a:prstGeom>
        </p:spPr>
      </p:pic>
      <p:pic>
        <p:nvPicPr>
          <p:cNvPr id="6" name="Content Placeholder 3" descr="logo 3.gif"/>
          <p:cNvPicPr>
            <a:picLocks noChangeAspect="1"/>
          </p:cNvPicPr>
          <p:nvPr/>
        </p:nvPicPr>
        <p:blipFill>
          <a:blip r:embed="rId4" cstate="screen">
            <a:duotone>
              <a:prstClr val="black"/>
              <a:srgbClr val="D9C3A5">
                <a:tint val="50000"/>
                <a:satMod val="180000"/>
              </a:srgbClr>
            </a:duotone>
          </a:blip>
          <a:stretch>
            <a:fillRect/>
          </a:stretch>
        </p:blipFill>
        <p:spPr>
          <a:xfrm>
            <a:off x="369017" y="3810000"/>
            <a:ext cx="3194871" cy="398454"/>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978.4thLevel-Eng-ChanFang(Right)&amp;Eng-SiongFang(left)GardenOn4thLevel.StairOnRightOfPhoto..jpg"/>
          <p:cNvPicPr>
            <a:picLocks noChangeAspect="1"/>
          </p:cNvPicPr>
          <p:nvPr/>
        </p:nvPicPr>
        <p:blipFill>
          <a:blip r:embed="rId3" cstate="screen"/>
          <a:stretch>
            <a:fillRect/>
          </a:stretch>
        </p:blipFill>
        <p:spPr>
          <a:xfrm>
            <a:off x="5000628" y="3501008"/>
            <a:ext cx="3456384" cy="2520280"/>
          </a:xfrm>
          <a:prstGeom prst="rect">
            <a:avLst/>
          </a:prstGeom>
        </p:spPr>
      </p:pic>
      <p:pic>
        <p:nvPicPr>
          <p:cNvPr id="6" name="Picture 5" descr="IMG_3956.3rdLevel-TianSer&amp;HoChuanInLivingRoom..jpg"/>
          <p:cNvPicPr>
            <a:picLocks noChangeAspect="1"/>
          </p:cNvPicPr>
          <p:nvPr/>
        </p:nvPicPr>
        <p:blipFill>
          <a:blip r:embed="rId4" cstate="screen"/>
          <a:stretch>
            <a:fillRect/>
          </a:stretch>
        </p:blipFill>
        <p:spPr>
          <a:xfrm>
            <a:off x="683568" y="476672"/>
            <a:ext cx="3372350" cy="2376264"/>
          </a:xfrm>
          <a:prstGeom prst="rect">
            <a:avLst/>
          </a:prstGeom>
        </p:spPr>
      </p:pic>
      <p:sp>
        <p:nvSpPr>
          <p:cNvPr id="8" name="TextBox 7"/>
          <p:cNvSpPr txBox="1"/>
          <p:nvPr/>
        </p:nvSpPr>
        <p:spPr>
          <a:xfrm>
            <a:off x="693828" y="2857496"/>
            <a:ext cx="3429024" cy="400110"/>
          </a:xfrm>
          <a:prstGeom prst="rect">
            <a:avLst/>
          </a:prstGeom>
          <a:noFill/>
        </p:spPr>
        <p:txBody>
          <a:bodyPr wrap="square" rtlCol="0">
            <a:spAutoFit/>
          </a:bodyPr>
          <a:lstStyle/>
          <a:p>
            <a:r>
              <a:rPr lang="en-US" sz="2000" dirty="0"/>
              <a:t>3rd Level Living Room</a:t>
            </a:r>
            <a:endParaRPr lang="en-SG" sz="2000" dirty="0"/>
          </a:p>
        </p:txBody>
      </p:sp>
      <p:pic>
        <p:nvPicPr>
          <p:cNvPr id="10" name="Picture 9" descr="IMG_4102.3rdLevel-DinningRoom.jpg"/>
          <p:cNvPicPr>
            <a:picLocks noChangeAspect="1"/>
          </p:cNvPicPr>
          <p:nvPr/>
        </p:nvPicPr>
        <p:blipFill>
          <a:blip r:embed="rId5" cstate="screen"/>
          <a:stretch>
            <a:fillRect/>
          </a:stretch>
        </p:blipFill>
        <p:spPr>
          <a:xfrm>
            <a:off x="1142976" y="3501008"/>
            <a:ext cx="2470874" cy="2486844"/>
          </a:xfrm>
          <a:prstGeom prst="rect">
            <a:avLst/>
          </a:prstGeom>
        </p:spPr>
      </p:pic>
      <p:sp>
        <p:nvSpPr>
          <p:cNvPr id="11" name="TextBox 10"/>
          <p:cNvSpPr txBox="1"/>
          <p:nvPr/>
        </p:nvSpPr>
        <p:spPr>
          <a:xfrm>
            <a:off x="971600" y="5987852"/>
            <a:ext cx="2808312" cy="400110"/>
          </a:xfrm>
          <a:prstGeom prst="rect">
            <a:avLst/>
          </a:prstGeom>
          <a:noFill/>
        </p:spPr>
        <p:txBody>
          <a:bodyPr wrap="square" rtlCol="0">
            <a:spAutoFit/>
          </a:bodyPr>
          <a:lstStyle/>
          <a:p>
            <a:r>
              <a:rPr lang="en-US" sz="2000" dirty="0"/>
              <a:t>3rd Level Dining Room</a:t>
            </a:r>
            <a:endParaRPr lang="en-SG" sz="2000" dirty="0"/>
          </a:p>
        </p:txBody>
      </p:sp>
      <p:pic>
        <p:nvPicPr>
          <p:cNvPr id="12" name="Picture 11" descr="IMG_3986.3rdLevel-Eng-Siong&amp;Eng-ChanFangRoom.jpg"/>
          <p:cNvPicPr>
            <a:picLocks noChangeAspect="1"/>
          </p:cNvPicPr>
          <p:nvPr/>
        </p:nvPicPr>
        <p:blipFill>
          <a:blip r:embed="rId6" cstate="screen"/>
          <a:stretch>
            <a:fillRect/>
          </a:stretch>
        </p:blipFill>
        <p:spPr>
          <a:xfrm>
            <a:off x="5034389" y="476672"/>
            <a:ext cx="3466701" cy="2377440"/>
          </a:xfrm>
          <a:prstGeom prst="rect">
            <a:avLst/>
          </a:prstGeom>
        </p:spPr>
      </p:pic>
      <p:sp>
        <p:nvSpPr>
          <p:cNvPr id="13" name="TextBox 12"/>
          <p:cNvSpPr txBox="1"/>
          <p:nvPr/>
        </p:nvSpPr>
        <p:spPr>
          <a:xfrm>
            <a:off x="5032310" y="2852936"/>
            <a:ext cx="3429024" cy="400110"/>
          </a:xfrm>
          <a:prstGeom prst="rect">
            <a:avLst/>
          </a:prstGeom>
          <a:noFill/>
        </p:spPr>
        <p:txBody>
          <a:bodyPr wrap="square" rtlCol="0">
            <a:spAutoFit/>
          </a:bodyPr>
          <a:lstStyle/>
          <a:p>
            <a:r>
              <a:rPr lang="en-US" sz="2000" dirty="0"/>
              <a:t>3rd Level Living Quarters</a:t>
            </a:r>
            <a:endParaRPr lang="en-SG" sz="2000" dirty="0"/>
          </a:p>
        </p:txBody>
      </p:sp>
      <p:sp>
        <p:nvSpPr>
          <p:cNvPr id="14" name="TextBox 13"/>
          <p:cNvSpPr txBox="1"/>
          <p:nvPr/>
        </p:nvSpPr>
        <p:spPr>
          <a:xfrm>
            <a:off x="5048126" y="6018124"/>
            <a:ext cx="3024336" cy="400110"/>
          </a:xfrm>
          <a:prstGeom prst="rect">
            <a:avLst/>
          </a:prstGeom>
          <a:noFill/>
        </p:spPr>
        <p:txBody>
          <a:bodyPr wrap="square" rtlCol="0">
            <a:spAutoFit/>
          </a:bodyPr>
          <a:lstStyle/>
          <a:p>
            <a:r>
              <a:rPr lang="en-US" sz="2000" dirty="0"/>
              <a:t>4th Level Roof Garden</a:t>
            </a:r>
            <a:endParaRPr lang="en-SG" sz="200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methodistmessage.com/oct2003/johnsung.jpg"/>
          <p:cNvPicPr>
            <a:picLocks noChangeAspect="1" noChangeArrowheads="1"/>
          </p:cNvPicPr>
          <p:nvPr/>
        </p:nvPicPr>
        <p:blipFill>
          <a:blip r:embed="rId3" cstate="screen"/>
          <a:srcRect/>
          <a:stretch>
            <a:fillRect/>
          </a:stretch>
        </p:blipFill>
        <p:spPr bwMode="auto">
          <a:xfrm>
            <a:off x="4077700" y="642919"/>
            <a:ext cx="3513101" cy="2156838"/>
          </a:xfrm>
          <a:prstGeom prst="rect">
            <a:avLst/>
          </a:prstGeom>
          <a:noFill/>
        </p:spPr>
      </p:pic>
      <p:pic>
        <p:nvPicPr>
          <p:cNvPr id="3" name="Picture 2" descr="imagesCAVLY6JN.jpg"/>
          <p:cNvPicPr>
            <a:picLocks noChangeAspect="1"/>
          </p:cNvPicPr>
          <p:nvPr/>
        </p:nvPicPr>
        <p:blipFill>
          <a:blip r:embed="rId4" cstate="screen"/>
          <a:srcRect b="3626"/>
          <a:stretch>
            <a:fillRect/>
          </a:stretch>
        </p:blipFill>
        <p:spPr>
          <a:xfrm>
            <a:off x="755575" y="428604"/>
            <a:ext cx="2509079" cy="2428892"/>
          </a:xfrm>
          <a:prstGeom prst="rect">
            <a:avLst/>
          </a:prstGeom>
        </p:spPr>
      </p:pic>
      <p:pic>
        <p:nvPicPr>
          <p:cNvPr id="5" name="Picture 4" descr="John Sung Evangelistic Rally 01.jpg"/>
          <p:cNvPicPr>
            <a:picLocks noChangeAspect="1"/>
          </p:cNvPicPr>
          <p:nvPr/>
        </p:nvPicPr>
        <p:blipFill>
          <a:blip r:embed="rId5" cstate="screen"/>
          <a:stretch>
            <a:fillRect/>
          </a:stretch>
        </p:blipFill>
        <p:spPr>
          <a:xfrm>
            <a:off x="749547" y="3650748"/>
            <a:ext cx="3322387" cy="2492896"/>
          </a:xfrm>
          <a:prstGeom prst="rect">
            <a:avLst/>
          </a:prstGeom>
        </p:spPr>
      </p:pic>
      <p:pic>
        <p:nvPicPr>
          <p:cNvPr id="6" name="Picture 5" descr="John Sung Preaching in TA.jpg"/>
          <p:cNvPicPr>
            <a:picLocks noChangeAspect="1"/>
          </p:cNvPicPr>
          <p:nvPr/>
        </p:nvPicPr>
        <p:blipFill>
          <a:blip r:embed="rId6" cstate="screen"/>
          <a:stretch>
            <a:fillRect/>
          </a:stretch>
        </p:blipFill>
        <p:spPr>
          <a:xfrm>
            <a:off x="6319167" y="2648900"/>
            <a:ext cx="2139070" cy="2852936"/>
          </a:xfrm>
          <a:prstGeom prst="rect">
            <a:avLst/>
          </a:prstGeom>
        </p:spPr>
      </p:pic>
      <p:sp>
        <p:nvSpPr>
          <p:cNvPr id="7" name="TextBox 6"/>
          <p:cNvSpPr txBox="1"/>
          <p:nvPr/>
        </p:nvSpPr>
        <p:spPr>
          <a:xfrm>
            <a:off x="771536" y="2886014"/>
            <a:ext cx="1800200" cy="400110"/>
          </a:xfrm>
          <a:prstGeom prst="rect">
            <a:avLst/>
          </a:prstGeom>
          <a:noFill/>
        </p:spPr>
        <p:txBody>
          <a:bodyPr wrap="square" rtlCol="0">
            <a:spAutoFit/>
          </a:bodyPr>
          <a:lstStyle/>
          <a:p>
            <a:r>
              <a:rPr lang="en-US" sz="2000" dirty="0"/>
              <a:t>Dr John Sung  </a:t>
            </a:r>
            <a:endParaRPr lang="en-SG" sz="2000" dirty="0"/>
          </a:p>
        </p:txBody>
      </p:sp>
      <p:sp>
        <p:nvSpPr>
          <p:cNvPr id="8" name="TextBox 7"/>
          <p:cNvSpPr txBox="1"/>
          <p:nvPr/>
        </p:nvSpPr>
        <p:spPr>
          <a:xfrm>
            <a:off x="5070926" y="5500702"/>
            <a:ext cx="3533522" cy="400110"/>
          </a:xfrm>
          <a:prstGeom prst="rect">
            <a:avLst/>
          </a:prstGeom>
          <a:noFill/>
        </p:spPr>
        <p:txBody>
          <a:bodyPr wrap="square" rtlCol="0">
            <a:spAutoFit/>
          </a:bodyPr>
          <a:lstStyle/>
          <a:p>
            <a:pPr algn="r"/>
            <a:r>
              <a:rPr lang="en-US" sz="2000" dirty="0"/>
              <a:t>Preaching at TACMC</a:t>
            </a:r>
            <a:endParaRPr lang="en-SG" sz="2000" dirty="0"/>
          </a:p>
        </p:txBody>
      </p:sp>
      <p:sp>
        <p:nvSpPr>
          <p:cNvPr id="9" name="TextBox 8"/>
          <p:cNvSpPr txBox="1"/>
          <p:nvPr/>
        </p:nvSpPr>
        <p:spPr>
          <a:xfrm>
            <a:off x="767546" y="6143644"/>
            <a:ext cx="2304256" cy="400110"/>
          </a:xfrm>
          <a:prstGeom prst="rect">
            <a:avLst/>
          </a:prstGeom>
          <a:noFill/>
        </p:spPr>
        <p:txBody>
          <a:bodyPr wrap="square" rtlCol="0">
            <a:spAutoFit/>
          </a:bodyPr>
          <a:lstStyle/>
          <a:p>
            <a:r>
              <a:rPr lang="en-US" sz="2000" dirty="0"/>
              <a:t>Evangelistic Rally</a:t>
            </a:r>
            <a:endParaRPr lang="en-SG" sz="2000" dirty="0"/>
          </a:p>
        </p:txBody>
      </p:sp>
      <p:cxnSp>
        <p:nvCxnSpPr>
          <p:cNvPr id="10" name="Straight Arrow Connector 9"/>
          <p:cNvCxnSpPr>
            <a:cxnSpLocks/>
          </p:cNvCxnSpPr>
          <p:nvPr/>
        </p:nvCxnSpPr>
        <p:spPr>
          <a:xfrm>
            <a:off x="5220072" y="4653136"/>
            <a:ext cx="1495068" cy="490376"/>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14809" y="3761906"/>
            <a:ext cx="2104357" cy="1077218"/>
          </a:xfrm>
          <a:prstGeom prst="rect">
            <a:avLst/>
          </a:prstGeom>
          <a:noFill/>
        </p:spPr>
        <p:txBody>
          <a:bodyPr wrap="square" rtlCol="0">
            <a:spAutoFit/>
          </a:bodyPr>
          <a:lstStyle/>
          <a:p>
            <a:r>
              <a:rPr lang="en-US" sz="1600" i="1" dirty="0">
                <a:solidFill>
                  <a:srgbClr val="FFFF00"/>
                </a:solidFill>
                <a:latin typeface="Calibri" pitchFamily="34" charset="0"/>
              </a:rPr>
              <a:t>Remember this pulpit; it can still be found in our church building today!</a:t>
            </a:r>
            <a:endParaRPr lang="en-SG" sz="1600" i="1" dirty="0">
              <a:solidFill>
                <a:srgbClr val="FFFF00"/>
              </a:solidFill>
              <a:latin typeface="Calibri" pitchFamily="34" charset="0"/>
            </a:endParaRPr>
          </a:p>
        </p:txBody>
      </p:sp>
      <p:cxnSp>
        <p:nvCxnSpPr>
          <p:cNvPr id="15" name="Straight Arrow Connector 14"/>
          <p:cNvCxnSpPr/>
          <p:nvPr/>
        </p:nvCxnSpPr>
        <p:spPr>
          <a:xfrm rot="5400000" flipH="1" flipV="1">
            <a:off x="4501356" y="3143248"/>
            <a:ext cx="1142214" cy="794"/>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panese Invasion of Malaya.jpg"/>
          <p:cNvPicPr>
            <a:picLocks noChangeAspect="1"/>
          </p:cNvPicPr>
          <p:nvPr/>
        </p:nvPicPr>
        <p:blipFill>
          <a:blip r:embed="rId3" cstate="screen"/>
          <a:stretch>
            <a:fillRect/>
          </a:stretch>
        </p:blipFill>
        <p:spPr>
          <a:xfrm>
            <a:off x="623032" y="825550"/>
            <a:ext cx="2383268" cy="1819228"/>
          </a:xfrm>
          <a:prstGeom prst="rect">
            <a:avLst/>
          </a:prstGeom>
        </p:spPr>
      </p:pic>
      <p:sp>
        <p:nvSpPr>
          <p:cNvPr id="3" name="TextBox 2"/>
          <p:cNvSpPr txBox="1"/>
          <p:nvPr/>
        </p:nvSpPr>
        <p:spPr>
          <a:xfrm>
            <a:off x="480156" y="2663060"/>
            <a:ext cx="2519710" cy="707886"/>
          </a:xfrm>
          <a:prstGeom prst="rect">
            <a:avLst/>
          </a:prstGeom>
          <a:noFill/>
        </p:spPr>
        <p:txBody>
          <a:bodyPr wrap="square" rtlCol="0">
            <a:spAutoFit/>
          </a:bodyPr>
          <a:lstStyle/>
          <a:p>
            <a:pPr algn="r"/>
            <a:r>
              <a:rPr lang="en-US" sz="2000" dirty="0"/>
              <a:t>Japanese Invasion of Malaya</a:t>
            </a:r>
            <a:endParaRPr lang="en-SG" sz="2000" dirty="0"/>
          </a:p>
        </p:txBody>
      </p:sp>
      <p:pic>
        <p:nvPicPr>
          <p:cNvPr id="4" name="Picture 3" descr="42-17691975.jpg"/>
          <p:cNvPicPr>
            <a:picLocks noChangeAspect="1"/>
          </p:cNvPicPr>
          <p:nvPr/>
        </p:nvPicPr>
        <p:blipFill>
          <a:blip r:embed="rId4" cstate="screen"/>
          <a:stretch>
            <a:fillRect/>
          </a:stretch>
        </p:blipFill>
        <p:spPr>
          <a:xfrm>
            <a:off x="1051660" y="3375361"/>
            <a:ext cx="1964036" cy="2411093"/>
          </a:xfrm>
          <a:prstGeom prst="rect">
            <a:avLst/>
          </a:prstGeom>
        </p:spPr>
      </p:pic>
      <p:pic>
        <p:nvPicPr>
          <p:cNvPr id="5" name="Picture 4" descr="220px-Singapore_Volunteer_Force_training_November_1941.jpg"/>
          <p:cNvPicPr>
            <a:picLocks noChangeAspect="1"/>
          </p:cNvPicPr>
          <p:nvPr/>
        </p:nvPicPr>
        <p:blipFill>
          <a:blip r:embed="rId5" cstate="screen"/>
          <a:stretch>
            <a:fillRect/>
          </a:stretch>
        </p:blipFill>
        <p:spPr>
          <a:xfrm>
            <a:off x="5776828" y="825550"/>
            <a:ext cx="2204318" cy="2164239"/>
          </a:xfrm>
          <a:prstGeom prst="rect">
            <a:avLst/>
          </a:prstGeom>
        </p:spPr>
      </p:pic>
      <p:sp>
        <p:nvSpPr>
          <p:cNvPr id="7" name="TextBox 6"/>
          <p:cNvSpPr txBox="1"/>
          <p:nvPr/>
        </p:nvSpPr>
        <p:spPr>
          <a:xfrm>
            <a:off x="694470" y="5795094"/>
            <a:ext cx="2304256" cy="400110"/>
          </a:xfrm>
          <a:prstGeom prst="rect">
            <a:avLst/>
          </a:prstGeom>
          <a:noFill/>
        </p:spPr>
        <p:txBody>
          <a:bodyPr wrap="square" rtlCol="0">
            <a:spAutoFit/>
          </a:bodyPr>
          <a:lstStyle/>
          <a:p>
            <a:pPr algn="r"/>
            <a:r>
              <a:rPr lang="en-US" sz="2000" dirty="0"/>
              <a:t>Battle of Singapore</a:t>
            </a:r>
            <a:endParaRPr lang="en-SG" sz="2000" dirty="0"/>
          </a:p>
        </p:txBody>
      </p:sp>
      <p:sp>
        <p:nvSpPr>
          <p:cNvPr id="8" name="TextBox 7"/>
          <p:cNvSpPr txBox="1"/>
          <p:nvPr/>
        </p:nvSpPr>
        <p:spPr>
          <a:xfrm>
            <a:off x="5724128" y="3000372"/>
            <a:ext cx="3096344" cy="400110"/>
          </a:xfrm>
          <a:prstGeom prst="rect">
            <a:avLst/>
          </a:prstGeom>
          <a:noFill/>
        </p:spPr>
        <p:txBody>
          <a:bodyPr wrap="square" rtlCol="0">
            <a:spAutoFit/>
          </a:bodyPr>
          <a:lstStyle/>
          <a:p>
            <a:pPr algn="r"/>
            <a:r>
              <a:rPr lang="en-US" sz="2000" dirty="0"/>
              <a:t>Singapore Volunteer Force</a:t>
            </a:r>
            <a:endParaRPr lang="en-SG" sz="2000" dirty="0"/>
          </a:p>
        </p:txBody>
      </p:sp>
      <p:pic>
        <p:nvPicPr>
          <p:cNvPr id="9" name="Picture 8" descr="British Surrender of Singapore.jpg"/>
          <p:cNvPicPr>
            <a:picLocks noChangeAspect="1"/>
          </p:cNvPicPr>
          <p:nvPr/>
        </p:nvPicPr>
        <p:blipFill>
          <a:blip r:embed="rId6" cstate="screen"/>
          <a:stretch>
            <a:fillRect/>
          </a:stretch>
        </p:blipFill>
        <p:spPr>
          <a:xfrm>
            <a:off x="5786446" y="3429000"/>
            <a:ext cx="2641613" cy="2069422"/>
          </a:xfrm>
          <a:prstGeom prst="rect">
            <a:avLst/>
          </a:prstGeom>
        </p:spPr>
      </p:pic>
      <p:sp>
        <p:nvSpPr>
          <p:cNvPr id="10" name="TextBox 9"/>
          <p:cNvSpPr txBox="1"/>
          <p:nvPr/>
        </p:nvSpPr>
        <p:spPr>
          <a:xfrm>
            <a:off x="5775812" y="5520580"/>
            <a:ext cx="2633962" cy="707886"/>
          </a:xfrm>
          <a:prstGeom prst="rect">
            <a:avLst/>
          </a:prstGeom>
          <a:noFill/>
        </p:spPr>
        <p:txBody>
          <a:bodyPr wrap="square" rtlCol="0">
            <a:spAutoFit/>
          </a:bodyPr>
          <a:lstStyle/>
          <a:p>
            <a:r>
              <a:rPr lang="en-US" sz="2000" dirty="0"/>
              <a:t>British Surrender of </a:t>
            </a:r>
          </a:p>
          <a:p>
            <a:r>
              <a:rPr lang="en-US" sz="2000" dirty="0"/>
              <a:t>Singapore</a:t>
            </a:r>
            <a:endParaRPr lang="en-SG" sz="2000" dirty="0"/>
          </a:p>
        </p:txBody>
      </p:sp>
      <p:grpSp>
        <p:nvGrpSpPr>
          <p:cNvPr id="13" name="Group 12"/>
          <p:cNvGrpSpPr/>
          <p:nvPr/>
        </p:nvGrpSpPr>
        <p:grpSpPr>
          <a:xfrm>
            <a:off x="3338361" y="835001"/>
            <a:ext cx="2103120" cy="5165767"/>
            <a:chOff x="3501115" y="620687"/>
            <a:chExt cx="2103120" cy="5165767"/>
          </a:xfrm>
        </p:grpSpPr>
        <p:pic>
          <p:nvPicPr>
            <p:cNvPr id="11" name="Picture 10" descr="IMG_4060.TelokAyerChurch.NBNoWindowOn3rd&amp; 4thLevel&amp;AwningOnThird Level. FenceCoverWithPlants..jpg"/>
            <p:cNvPicPr>
              <a:picLocks noChangeAspect="1"/>
            </p:cNvPicPr>
            <p:nvPr/>
          </p:nvPicPr>
          <p:blipFill>
            <a:blip r:embed="rId7" cstate="screen"/>
            <a:stretch>
              <a:fillRect/>
            </a:stretch>
          </p:blipFill>
          <p:spPr>
            <a:xfrm>
              <a:off x="3501116" y="2492896"/>
              <a:ext cx="2102698" cy="3293558"/>
            </a:xfrm>
            <a:prstGeom prst="rect">
              <a:avLst/>
            </a:prstGeom>
          </p:spPr>
        </p:pic>
        <p:pic>
          <p:nvPicPr>
            <p:cNvPr id="12" name="Picture 11" descr="Air Raid.bmp"/>
            <p:cNvPicPr>
              <a:picLocks noChangeAspect="1"/>
            </p:cNvPicPr>
            <p:nvPr/>
          </p:nvPicPr>
          <p:blipFill>
            <a:blip r:embed="rId8" cstate="screen"/>
            <a:stretch>
              <a:fillRect/>
            </a:stretch>
          </p:blipFill>
          <p:spPr>
            <a:xfrm>
              <a:off x="3501115" y="620687"/>
              <a:ext cx="2103120" cy="1692278"/>
            </a:xfrm>
            <a:prstGeom prst="rect">
              <a:avLst/>
            </a:prstGeom>
          </p:spPr>
        </p:pic>
      </p:gr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MBER OF TELOK AYER METHODIST YOUTH FELLOWSHIP (MYF) DISTRIBUTING EASTER EGGS AT ST ANDREW'S ORTHOPAEDIC HOSPITAL IN SIGLAP.jpg"/>
          <p:cNvPicPr>
            <a:picLocks noChangeAspect="1"/>
          </p:cNvPicPr>
          <p:nvPr/>
        </p:nvPicPr>
        <p:blipFill>
          <a:blip r:embed="rId3" cstate="screen"/>
          <a:stretch>
            <a:fillRect/>
          </a:stretch>
        </p:blipFill>
        <p:spPr>
          <a:xfrm>
            <a:off x="1118924" y="717256"/>
            <a:ext cx="3143381" cy="4573864"/>
          </a:xfrm>
          <a:prstGeom prst="rect">
            <a:avLst/>
          </a:prstGeom>
        </p:spPr>
      </p:pic>
      <p:pic>
        <p:nvPicPr>
          <p:cNvPr id="3" name="Picture 2" descr="MEMBERS OF TELOK AYER METHODIST YOUTH FELLOWSHIP (MYF) DISTRIBUTING EASTER EGGS AT ST ANDREW'S ORTHOPAEDIC HOSPITAL IN SIGLAP.jpg"/>
          <p:cNvPicPr>
            <a:picLocks noChangeAspect="1"/>
          </p:cNvPicPr>
          <p:nvPr/>
        </p:nvPicPr>
        <p:blipFill>
          <a:blip r:embed="rId4" cstate="screen"/>
          <a:stretch>
            <a:fillRect/>
          </a:stretch>
        </p:blipFill>
        <p:spPr>
          <a:xfrm>
            <a:off x="4902970" y="692696"/>
            <a:ext cx="3143381" cy="4598424"/>
          </a:xfrm>
          <a:prstGeom prst="rect">
            <a:avLst/>
          </a:prstGeom>
        </p:spPr>
      </p:pic>
      <p:sp>
        <p:nvSpPr>
          <p:cNvPr id="4" name="TextBox 3"/>
          <p:cNvSpPr txBox="1"/>
          <p:nvPr/>
        </p:nvSpPr>
        <p:spPr>
          <a:xfrm>
            <a:off x="1029073" y="5376065"/>
            <a:ext cx="7359351" cy="1015663"/>
          </a:xfrm>
          <a:prstGeom prst="rect">
            <a:avLst/>
          </a:prstGeom>
          <a:noFill/>
        </p:spPr>
        <p:txBody>
          <a:bodyPr wrap="square" rtlCol="0">
            <a:spAutoFit/>
          </a:bodyPr>
          <a:lstStyle/>
          <a:p>
            <a:r>
              <a:rPr lang="en-US" sz="2000" dirty="0"/>
              <a:t>Community Outreach: </a:t>
            </a:r>
          </a:p>
          <a:p>
            <a:r>
              <a:rPr lang="en-US" sz="2000" dirty="0"/>
              <a:t>Members of Telok Ayer Methodist Youth Fellowship Distributing Easter Eggs at St Andrews Orthopedic Hospital in </a:t>
            </a:r>
            <a:r>
              <a:rPr lang="en-US" sz="2000" dirty="0" err="1"/>
              <a:t>Siglap</a:t>
            </a:r>
            <a:endParaRPr lang="en-SG" sz="20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5589240"/>
            <a:ext cx="7359351" cy="769441"/>
          </a:xfrm>
          <a:prstGeom prst="rect">
            <a:avLst/>
          </a:prstGeom>
          <a:noFill/>
        </p:spPr>
        <p:txBody>
          <a:bodyPr wrap="square" rtlCol="0">
            <a:spAutoFit/>
          </a:bodyPr>
          <a:lstStyle/>
          <a:p>
            <a:r>
              <a:rPr lang="en-US" sz="2200" dirty="0"/>
              <a:t>Community Outreach: </a:t>
            </a:r>
          </a:p>
          <a:p>
            <a:r>
              <a:rPr lang="en-US" sz="2200" dirty="0"/>
              <a:t>Serving the Elderly of St. Luke’s </a:t>
            </a:r>
            <a:r>
              <a:rPr lang="en-US" sz="2200" dirty="0" err="1"/>
              <a:t>ElderCare</a:t>
            </a:r>
            <a:r>
              <a:rPr lang="en-US" sz="2200" dirty="0"/>
              <a:t> at </a:t>
            </a:r>
            <a:r>
              <a:rPr lang="en-US" sz="2200" dirty="0" err="1"/>
              <a:t>Telok</a:t>
            </a:r>
            <a:r>
              <a:rPr lang="en-US" sz="2200" dirty="0"/>
              <a:t> Blangah</a:t>
            </a:r>
            <a:endParaRPr lang="en-SG" sz="2200" dirty="0"/>
          </a:p>
        </p:txBody>
      </p:sp>
      <p:pic>
        <p:nvPicPr>
          <p:cNvPr id="6" name="Picture 5" descr="A group of people sitting at a table&#10;&#10;Description automatically generated">
            <a:extLst>
              <a:ext uri="{FF2B5EF4-FFF2-40B4-BE49-F238E27FC236}">
                <a16:creationId xmlns:a16="http://schemas.microsoft.com/office/drawing/2014/main" id="{4C9C37A5-5701-4F1D-813B-DCC7C8368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73" y="3019256"/>
            <a:ext cx="3357855" cy="2518392"/>
          </a:xfrm>
          <a:prstGeom prst="rect">
            <a:avLst/>
          </a:prstGeom>
        </p:spPr>
      </p:pic>
      <p:pic>
        <p:nvPicPr>
          <p:cNvPr id="8" name="Picture 7" descr="A group of people sitting at a table in front of a crowd&#10;&#10;Description automatically generated">
            <a:extLst>
              <a:ext uri="{FF2B5EF4-FFF2-40B4-BE49-F238E27FC236}">
                <a16:creationId xmlns:a16="http://schemas.microsoft.com/office/drawing/2014/main" id="{2B74F974-94D5-4890-A3A5-682F816E82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230" y="550798"/>
            <a:ext cx="1692162" cy="2256216"/>
          </a:xfrm>
          <a:prstGeom prst="rect">
            <a:avLst/>
          </a:prstGeom>
        </p:spPr>
      </p:pic>
      <p:pic>
        <p:nvPicPr>
          <p:cNvPr id="10" name="Picture 9" descr="A picture containing road, outdoor, building, person&#10;&#10;Description automatically generated">
            <a:extLst>
              <a:ext uri="{FF2B5EF4-FFF2-40B4-BE49-F238E27FC236}">
                <a16:creationId xmlns:a16="http://schemas.microsoft.com/office/drawing/2014/main" id="{25939545-47B3-47AF-87B3-7A65560E0B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2537" y="3019256"/>
            <a:ext cx="3357855" cy="2518392"/>
          </a:xfrm>
          <a:prstGeom prst="rect">
            <a:avLst/>
          </a:prstGeom>
        </p:spPr>
      </p:pic>
      <p:pic>
        <p:nvPicPr>
          <p:cNvPr id="12" name="Picture 11" descr="A group of people in a room&#10;&#10;Description automatically generated">
            <a:extLst>
              <a:ext uri="{FF2B5EF4-FFF2-40B4-BE49-F238E27FC236}">
                <a16:creationId xmlns:a16="http://schemas.microsoft.com/office/drawing/2014/main" id="{29532104-3514-4374-A24D-509A0A940C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7888" y="550798"/>
            <a:ext cx="3008288" cy="2256216"/>
          </a:xfrm>
          <a:prstGeom prst="rect">
            <a:avLst/>
          </a:prstGeom>
        </p:spPr>
      </p:pic>
      <p:pic>
        <p:nvPicPr>
          <p:cNvPr id="14" name="Picture 13" descr="A group of people sitting at a desk&#10;&#10;Description automatically generated">
            <a:extLst>
              <a:ext uri="{FF2B5EF4-FFF2-40B4-BE49-F238E27FC236}">
                <a16:creationId xmlns:a16="http://schemas.microsoft.com/office/drawing/2014/main" id="{A47D9E69-F186-49DC-9F2A-2E5E15A470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991" b="15346"/>
          <a:stretch/>
        </p:blipFill>
        <p:spPr>
          <a:xfrm>
            <a:off x="1043608" y="548680"/>
            <a:ext cx="1848354" cy="2256216"/>
          </a:xfrm>
          <a:prstGeom prst="rect">
            <a:avLst/>
          </a:prstGeom>
        </p:spPr>
      </p:pic>
    </p:spTree>
    <p:extLst>
      <p:ext uri="{BB962C8B-B14F-4D97-AF65-F5344CB8AC3E}">
        <p14:creationId xmlns:p14="http://schemas.microsoft.com/office/powerpoint/2010/main" val="293815500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9587" y="5445224"/>
            <a:ext cx="7424824" cy="430887"/>
          </a:xfrm>
          <a:prstGeom prst="rect">
            <a:avLst/>
          </a:prstGeom>
          <a:noFill/>
        </p:spPr>
        <p:txBody>
          <a:bodyPr wrap="square" rtlCol="0">
            <a:spAutoFit/>
          </a:bodyPr>
          <a:lstStyle/>
          <a:p>
            <a:pPr algn="ctr"/>
            <a:r>
              <a:rPr lang="en-US" sz="2200" dirty="0"/>
              <a:t>Community Outreach:  Wednesday Lunchtime Service</a:t>
            </a:r>
            <a:endParaRPr lang="en-SG" sz="2200" dirty="0"/>
          </a:p>
        </p:txBody>
      </p:sp>
      <p:pic>
        <p:nvPicPr>
          <p:cNvPr id="3" name="Picture 2" descr="A group of people in a room&#10;&#10;Description automatically generated">
            <a:extLst>
              <a:ext uri="{FF2B5EF4-FFF2-40B4-BE49-F238E27FC236}">
                <a16:creationId xmlns:a16="http://schemas.microsoft.com/office/drawing/2014/main" id="{4C3C7E82-B8E3-4AE4-A718-BAE67908F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86" y="1052736"/>
            <a:ext cx="7424825" cy="4176464"/>
          </a:xfrm>
          <a:prstGeom prst="rect">
            <a:avLst/>
          </a:prstGeom>
        </p:spPr>
      </p:pic>
    </p:spTree>
    <p:extLst>
      <p:ext uri="{BB962C8B-B14F-4D97-AF65-F5344CB8AC3E}">
        <p14:creationId xmlns:p14="http://schemas.microsoft.com/office/powerpoint/2010/main" val="122147883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5806425"/>
            <a:ext cx="7359351" cy="430887"/>
          </a:xfrm>
          <a:prstGeom prst="rect">
            <a:avLst/>
          </a:prstGeom>
          <a:noFill/>
        </p:spPr>
        <p:txBody>
          <a:bodyPr wrap="square" rtlCol="0">
            <a:spAutoFit/>
          </a:bodyPr>
          <a:lstStyle/>
          <a:p>
            <a:pPr algn="ctr"/>
            <a:r>
              <a:rPr lang="en-US" sz="2200" dirty="0"/>
              <a:t>Hosting Visits: PM Lee Hsien Loong and </a:t>
            </a:r>
            <a:r>
              <a:rPr lang="en-US" sz="2200" dirty="0" err="1"/>
              <a:t>Mdm</a:t>
            </a:r>
            <a:r>
              <a:rPr lang="en-US" sz="2200" dirty="0"/>
              <a:t> Ho Ching</a:t>
            </a:r>
          </a:p>
        </p:txBody>
      </p:sp>
      <p:pic>
        <p:nvPicPr>
          <p:cNvPr id="16" name="Picture 15" descr="A group of people posing for a photo&#10;&#10;Description automatically generated">
            <a:extLst>
              <a:ext uri="{FF2B5EF4-FFF2-40B4-BE49-F238E27FC236}">
                <a16:creationId xmlns:a16="http://schemas.microsoft.com/office/drawing/2014/main" id="{B2C19E3D-A17E-4B7B-AB96-718A349B7A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462" y="3246104"/>
            <a:ext cx="3529906" cy="2361019"/>
          </a:xfrm>
          <a:prstGeom prst="rect">
            <a:avLst/>
          </a:prstGeom>
        </p:spPr>
      </p:pic>
      <p:pic>
        <p:nvPicPr>
          <p:cNvPr id="18" name="Picture 17" descr="A person standing in a room&#10;&#10;Description automatically generated">
            <a:extLst>
              <a:ext uri="{FF2B5EF4-FFF2-40B4-BE49-F238E27FC236}">
                <a16:creationId xmlns:a16="http://schemas.microsoft.com/office/drawing/2014/main" id="{DAFED0D8-C492-4F02-BFD9-ED5FCF6861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462" y="696827"/>
            <a:ext cx="3529906" cy="2349975"/>
          </a:xfrm>
          <a:prstGeom prst="rect">
            <a:avLst/>
          </a:prstGeom>
        </p:spPr>
      </p:pic>
      <p:pic>
        <p:nvPicPr>
          <p:cNvPr id="20" name="Picture 19" descr="A screenshot of a social media post&#10;&#10;Description automatically generated">
            <a:extLst>
              <a:ext uri="{FF2B5EF4-FFF2-40B4-BE49-F238E27FC236}">
                <a16:creationId xmlns:a16="http://schemas.microsoft.com/office/drawing/2014/main" id="{E987045B-0AAE-48B1-B0CA-102D5FFAF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110" y="696827"/>
            <a:ext cx="2762041" cy="4910295"/>
          </a:xfrm>
          <a:prstGeom prst="rect">
            <a:avLst/>
          </a:prstGeom>
        </p:spPr>
      </p:pic>
    </p:spTree>
    <p:extLst>
      <p:ext uri="{BB962C8B-B14F-4D97-AF65-F5344CB8AC3E}">
        <p14:creationId xmlns:p14="http://schemas.microsoft.com/office/powerpoint/2010/main" val="219310836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0" y="5878433"/>
            <a:ext cx="7359351" cy="430887"/>
          </a:xfrm>
          <a:prstGeom prst="rect">
            <a:avLst/>
          </a:prstGeom>
          <a:noFill/>
        </p:spPr>
        <p:txBody>
          <a:bodyPr wrap="square" rtlCol="0">
            <a:spAutoFit/>
          </a:bodyPr>
          <a:lstStyle/>
          <a:p>
            <a:pPr algn="ctr"/>
            <a:r>
              <a:rPr lang="en-US" sz="2200" dirty="0"/>
              <a:t>Hosting Visits from Various </a:t>
            </a:r>
            <a:r>
              <a:rPr lang="en-US" sz="2200" dirty="0" err="1"/>
              <a:t>Organisations</a:t>
            </a:r>
            <a:endParaRPr lang="en-US" sz="2200" dirty="0"/>
          </a:p>
        </p:txBody>
      </p:sp>
      <p:pic>
        <p:nvPicPr>
          <p:cNvPr id="3" name="Picture 2" descr="A group of people standing in a room&#10;&#10;Description automatically generated">
            <a:extLst>
              <a:ext uri="{FF2B5EF4-FFF2-40B4-BE49-F238E27FC236}">
                <a16:creationId xmlns:a16="http://schemas.microsoft.com/office/drawing/2014/main" id="{291B9CB8-4D5B-4B22-8D27-B5F9C3702C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99" b="6000"/>
          <a:stretch/>
        </p:blipFill>
        <p:spPr>
          <a:xfrm>
            <a:off x="4716016" y="504338"/>
            <a:ext cx="2919568" cy="1905033"/>
          </a:xfrm>
          <a:prstGeom prst="rect">
            <a:avLst/>
          </a:prstGeom>
        </p:spPr>
      </p:pic>
      <p:pic>
        <p:nvPicPr>
          <p:cNvPr id="6" name="Picture 5" descr="A group of people sitting in a room&#10;&#10;Description automatically generated">
            <a:extLst>
              <a:ext uri="{FF2B5EF4-FFF2-40B4-BE49-F238E27FC236}">
                <a16:creationId xmlns:a16="http://schemas.microsoft.com/office/drawing/2014/main" id="{CA215EDA-67F3-44D8-87EC-E6EEB8600D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607" b="5445"/>
          <a:stretch/>
        </p:blipFill>
        <p:spPr>
          <a:xfrm>
            <a:off x="1475656" y="504338"/>
            <a:ext cx="3240360" cy="1905033"/>
          </a:xfrm>
          <a:prstGeom prst="rect">
            <a:avLst/>
          </a:prstGeom>
        </p:spPr>
      </p:pic>
      <p:pic>
        <p:nvPicPr>
          <p:cNvPr id="8" name="Picture 7" descr="A group of people in a room&#10;&#10;Description automatically generated">
            <a:extLst>
              <a:ext uri="{FF2B5EF4-FFF2-40B4-BE49-F238E27FC236}">
                <a16:creationId xmlns:a16="http://schemas.microsoft.com/office/drawing/2014/main" id="{1F5CE097-992A-4623-A6CA-13B0E50803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24" b="5001"/>
          <a:stretch/>
        </p:blipFill>
        <p:spPr>
          <a:xfrm>
            <a:off x="1475656" y="2961572"/>
            <a:ext cx="6159928" cy="2774194"/>
          </a:xfrm>
          <a:prstGeom prst="rect">
            <a:avLst/>
          </a:prstGeom>
        </p:spPr>
      </p:pic>
      <p:sp>
        <p:nvSpPr>
          <p:cNvPr id="12" name="TextBox 11">
            <a:extLst>
              <a:ext uri="{FF2B5EF4-FFF2-40B4-BE49-F238E27FC236}">
                <a16:creationId xmlns:a16="http://schemas.microsoft.com/office/drawing/2014/main" id="{1A18025E-1081-4F0F-AEB3-37E0835C9269}"/>
              </a:ext>
            </a:extLst>
          </p:cNvPr>
          <p:cNvSpPr txBox="1"/>
          <p:nvPr/>
        </p:nvSpPr>
        <p:spPr>
          <a:xfrm>
            <a:off x="5893545" y="2347368"/>
            <a:ext cx="1800200" cy="400110"/>
          </a:xfrm>
          <a:prstGeom prst="rect">
            <a:avLst/>
          </a:prstGeom>
          <a:noFill/>
        </p:spPr>
        <p:txBody>
          <a:bodyPr wrap="square" rtlCol="0">
            <a:spAutoFit/>
          </a:bodyPr>
          <a:lstStyle/>
          <a:p>
            <a:pPr algn="r"/>
            <a:r>
              <a:rPr lang="en-US" sz="2000" i="1" dirty="0">
                <a:solidFill>
                  <a:srgbClr val="FFFF00"/>
                </a:solidFill>
                <a:latin typeface="Calibri" pitchFamily="34" charset="0"/>
              </a:rPr>
              <a:t>School Visits</a:t>
            </a:r>
          </a:p>
        </p:txBody>
      </p:sp>
      <p:sp>
        <p:nvSpPr>
          <p:cNvPr id="13" name="TextBox 12">
            <a:extLst>
              <a:ext uri="{FF2B5EF4-FFF2-40B4-BE49-F238E27FC236}">
                <a16:creationId xmlns:a16="http://schemas.microsoft.com/office/drawing/2014/main" id="{23F22E7F-F95E-4044-8988-686EBBFE7D89}"/>
              </a:ext>
            </a:extLst>
          </p:cNvPr>
          <p:cNvSpPr txBox="1"/>
          <p:nvPr/>
        </p:nvSpPr>
        <p:spPr>
          <a:xfrm>
            <a:off x="1413365" y="2561462"/>
            <a:ext cx="4821696" cy="400110"/>
          </a:xfrm>
          <a:prstGeom prst="rect">
            <a:avLst/>
          </a:prstGeom>
          <a:noFill/>
        </p:spPr>
        <p:txBody>
          <a:bodyPr wrap="square" rtlCol="0">
            <a:spAutoFit/>
          </a:bodyPr>
          <a:lstStyle/>
          <a:p>
            <a:r>
              <a:rPr lang="en-US" sz="2000" i="1" dirty="0">
                <a:solidFill>
                  <a:srgbClr val="FFFF00"/>
                </a:solidFill>
                <a:latin typeface="Calibri" pitchFamily="34" charset="0"/>
              </a:rPr>
              <a:t>International </a:t>
            </a:r>
            <a:r>
              <a:rPr lang="en-US" sz="2000" i="1" dirty="0" err="1">
                <a:solidFill>
                  <a:srgbClr val="FFFF00"/>
                </a:solidFill>
                <a:latin typeface="Calibri" pitchFamily="34" charset="0"/>
              </a:rPr>
              <a:t>Organisation</a:t>
            </a:r>
            <a:r>
              <a:rPr lang="en-US" sz="2000" i="1" dirty="0">
                <a:solidFill>
                  <a:srgbClr val="FFFF00"/>
                </a:solidFill>
                <a:latin typeface="Calibri" pitchFamily="34" charset="0"/>
              </a:rPr>
              <a:t>  - 2equal1</a:t>
            </a:r>
          </a:p>
        </p:txBody>
      </p:sp>
    </p:spTree>
    <p:extLst>
      <p:ext uri="{BB962C8B-B14F-4D97-AF65-F5344CB8AC3E}">
        <p14:creationId xmlns:p14="http://schemas.microsoft.com/office/powerpoint/2010/main" val="54221047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uilding in the background&#10;&#10;Description automatically generated">
            <a:extLst>
              <a:ext uri="{FF2B5EF4-FFF2-40B4-BE49-F238E27FC236}">
                <a16:creationId xmlns:a16="http://schemas.microsoft.com/office/drawing/2014/main" id="{FA880FC1-986C-4522-A95E-621C2B73279F}"/>
              </a:ext>
            </a:extLst>
          </p:cNvPr>
          <p:cNvPicPr>
            <a:picLocks noChangeAspect="1"/>
          </p:cNvPicPr>
          <p:nvPr/>
        </p:nvPicPr>
        <p:blipFill rotWithShape="1">
          <a:blip r:embed="rId3">
            <a:extLst>
              <a:ext uri="{28A0092B-C50C-407E-A947-70E740481C1C}">
                <a14:useLocalDpi xmlns:a14="http://schemas.microsoft.com/office/drawing/2010/main" val="0"/>
              </a:ext>
            </a:extLst>
          </a:blip>
          <a:srcRect l="37400" r="31100"/>
          <a:stretch/>
        </p:blipFill>
        <p:spPr>
          <a:xfrm>
            <a:off x="2532360" y="3068960"/>
            <a:ext cx="2390869" cy="2223681"/>
          </a:xfrm>
          <a:prstGeom prst="rect">
            <a:avLst/>
          </a:prstGeom>
          <a:ln>
            <a:noFill/>
          </a:ln>
          <a:effectLst>
            <a:softEdge rad="112500"/>
          </a:effectLst>
        </p:spPr>
      </p:pic>
      <p:pic>
        <p:nvPicPr>
          <p:cNvPr id="5" name="Picture 4" descr="A vintage photo of an old building&#10;&#10;Description automatically generated">
            <a:extLst>
              <a:ext uri="{FF2B5EF4-FFF2-40B4-BE49-F238E27FC236}">
                <a16:creationId xmlns:a16="http://schemas.microsoft.com/office/drawing/2014/main" id="{55AE48E3-EE7A-4651-BF91-7A0F7140E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944" y="3068960"/>
            <a:ext cx="2505283" cy="2223681"/>
          </a:xfrm>
          <a:prstGeom prst="rect">
            <a:avLst/>
          </a:prstGeom>
          <a:ln>
            <a:noFill/>
          </a:ln>
          <a:effectLst>
            <a:softEdge rad="112500"/>
          </a:effectLst>
        </p:spPr>
      </p:pic>
      <p:pic>
        <p:nvPicPr>
          <p:cNvPr id="10" name="Picture 9" descr="C:\Users\Winston Tay\Pictures\Old TA Photos\Tin Hut Church.jpg">
            <a:extLst>
              <a:ext uri="{FF2B5EF4-FFF2-40B4-BE49-F238E27FC236}">
                <a16:creationId xmlns:a16="http://schemas.microsoft.com/office/drawing/2014/main" id="{0D1E5F5B-086E-4CCC-BCC1-AAB7E1CF1D51}"/>
              </a:ext>
            </a:extLst>
          </p:cNvPr>
          <p:cNvPicPr>
            <a:picLocks noChangeAspect="1" noChangeArrowheads="1"/>
          </p:cNvPicPr>
          <p:nvPr/>
        </p:nvPicPr>
        <p:blipFill rotWithShape="1">
          <a:blip r:embed="rId5" cstate="screen"/>
          <a:srcRect l="12436" r="39121"/>
          <a:stretch/>
        </p:blipFill>
        <p:spPr bwMode="auto">
          <a:xfrm>
            <a:off x="369336" y="3068960"/>
            <a:ext cx="2374197" cy="2257025"/>
          </a:xfrm>
          <a:prstGeom prst="rect">
            <a:avLst/>
          </a:prstGeom>
          <a:ln>
            <a:noFill/>
          </a:ln>
          <a:effectLst>
            <a:softEdge rad="112500"/>
          </a:effectLst>
        </p:spPr>
      </p:pic>
      <p:pic>
        <p:nvPicPr>
          <p:cNvPr id="9" name="Picture 8" descr="A building in the background&#10;&#10;Description automatically generated">
            <a:extLst>
              <a:ext uri="{FF2B5EF4-FFF2-40B4-BE49-F238E27FC236}">
                <a16:creationId xmlns:a16="http://schemas.microsoft.com/office/drawing/2014/main" id="{0E7B906F-61E2-495A-ABB2-9716E62CE4A0}"/>
              </a:ext>
            </a:extLst>
          </p:cNvPr>
          <p:cNvPicPr>
            <a:picLocks noChangeAspect="1"/>
          </p:cNvPicPr>
          <p:nvPr/>
        </p:nvPicPr>
        <p:blipFill rotWithShape="1">
          <a:blip r:embed="rId3">
            <a:extLst>
              <a:ext uri="{28A0092B-C50C-407E-A947-70E740481C1C}">
                <a14:useLocalDpi xmlns:a14="http://schemas.microsoft.com/office/drawing/2010/main" val="0"/>
              </a:ext>
            </a:extLst>
          </a:blip>
          <a:srcRect l="67724" r="1564"/>
          <a:stretch/>
        </p:blipFill>
        <p:spPr>
          <a:xfrm>
            <a:off x="6489375" y="3068958"/>
            <a:ext cx="2331097" cy="2223681"/>
          </a:xfrm>
          <a:prstGeom prst="rect">
            <a:avLst/>
          </a:prstGeom>
          <a:ln>
            <a:noFill/>
          </a:ln>
          <a:effectLst>
            <a:softEdge rad="112500"/>
          </a:effectLst>
        </p:spPr>
      </p:pic>
      <p:sp>
        <p:nvSpPr>
          <p:cNvPr id="11" name="Title 1">
            <a:extLst>
              <a:ext uri="{FF2B5EF4-FFF2-40B4-BE49-F238E27FC236}">
                <a16:creationId xmlns:a16="http://schemas.microsoft.com/office/drawing/2014/main" id="{39DA6B41-5B78-4204-9DF7-39BFFDF0FF31}"/>
              </a:ext>
            </a:extLst>
          </p:cNvPr>
          <p:cNvSpPr>
            <a:spLocks noGrp="1"/>
          </p:cNvSpPr>
          <p:nvPr>
            <p:ph type="title"/>
          </p:nvPr>
        </p:nvSpPr>
        <p:spPr>
          <a:xfrm>
            <a:off x="0" y="1196752"/>
            <a:ext cx="9144000" cy="1571636"/>
          </a:xfrm>
        </p:spPr>
        <p:txBody>
          <a:bodyPr>
            <a:normAutofit/>
          </a:bodyPr>
          <a:lstStyle/>
          <a:p>
            <a:pPr algn="ctr"/>
            <a:r>
              <a:rPr lang="en-GB" sz="4000" b="1" cap="small" dirty="0">
                <a:solidFill>
                  <a:schemeClr val="bg1"/>
                </a:solidFill>
                <a:effectLst>
                  <a:outerShdw blurRad="38100" dist="38100" dir="2700000" algn="tl">
                    <a:srgbClr val="000000">
                      <a:alpha val="43137"/>
                    </a:srgbClr>
                  </a:outerShdw>
                </a:effectLst>
                <a:latin typeface="Calibri" pitchFamily="34" charset="0"/>
              </a:rPr>
              <a:t>Telok Ayer Chinese Methodist Church</a:t>
            </a:r>
            <a:br>
              <a:rPr lang="en-GB" sz="3200" b="1" dirty="0">
                <a:solidFill>
                  <a:schemeClr val="bg1"/>
                </a:solidFill>
                <a:effectLst>
                  <a:outerShdw blurRad="38100" dist="38100" dir="2700000" algn="tl">
                    <a:srgbClr val="000000">
                      <a:alpha val="43137"/>
                    </a:srgbClr>
                  </a:outerShdw>
                </a:effectLst>
                <a:latin typeface="Calibri" pitchFamily="34" charset="0"/>
              </a:rPr>
            </a:br>
            <a:r>
              <a:rPr lang="en-GB" sz="2400" b="1" i="1" dirty="0">
                <a:solidFill>
                  <a:schemeClr val="bg1"/>
                </a:solidFill>
                <a:effectLst>
                  <a:outerShdw blurRad="38100" dist="38100" dir="2700000" algn="tl">
                    <a:srgbClr val="000000">
                      <a:alpha val="43137"/>
                    </a:srgbClr>
                  </a:outerShdw>
                </a:effectLst>
                <a:latin typeface="Calibri" pitchFamily="34" charset="0"/>
              </a:rPr>
              <a:t>From Tin Hut to National Monument</a:t>
            </a:r>
            <a:endParaRPr lang="en-GB" sz="2000" b="1" i="1" dirty="0">
              <a:solidFill>
                <a:schemeClr val="bg1"/>
              </a:solidFill>
              <a:effectLst>
                <a:outerShdw blurRad="38100" dist="38100" dir="2700000" algn="tl">
                  <a:srgbClr val="000000">
                    <a:alpha val="43137"/>
                  </a:srgbClr>
                </a:outerShdw>
              </a:effectLst>
              <a:latin typeface="Calibri" pitchFamily="34" charset="0"/>
            </a:endParaRPr>
          </a:p>
        </p:txBody>
      </p:sp>
      <p:pic>
        <p:nvPicPr>
          <p:cNvPr id="12" name="Content Placeholder 3" descr="logo 3.gif">
            <a:extLst>
              <a:ext uri="{FF2B5EF4-FFF2-40B4-BE49-F238E27FC236}">
                <a16:creationId xmlns:a16="http://schemas.microsoft.com/office/drawing/2014/main" id="{ADA3343B-F9DF-4705-A5DF-E998FD0ABE3A}"/>
              </a:ext>
            </a:extLst>
          </p:cNvPr>
          <p:cNvPicPr>
            <a:picLocks noChangeAspect="1"/>
          </p:cNvPicPr>
          <p:nvPr/>
        </p:nvPicPr>
        <p:blipFill>
          <a:blip r:embed="rId6" cstate="screen">
            <a:duotone>
              <a:prstClr val="black"/>
              <a:srgbClr val="D9C3A5">
                <a:tint val="50000"/>
                <a:satMod val="180000"/>
              </a:srgbClr>
            </a:duotone>
          </a:blip>
          <a:stretch>
            <a:fillRect/>
          </a:stretch>
        </p:blipFill>
        <p:spPr>
          <a:xfrm>
            <a:off x="5422791" y="5325985"/>
            <a:ext cx="3194871" cy="398454"/>
          </a:xfrm>
          <a:prstGeom prst="rect">
            <a:avLst/>
          </a:prstGeom>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024349" y="296370"/>
            <a:ext cx="5095302" cy="523220"/>
          </a:xfrm>
          <a:prstGeom prst="rect">
            <a:avLst/>
          </a:prstGeom>
          <a:noFill/>
        </p:spPr>
        <p:txBody>
          <a:bodyPr wrap="square" rtlCol="0">
            <a:spAutoFit/>
          </a:bodyPr>
          <a:lstStyle/>
          <a:p>
            <a:pPr algn="ctr"/>
            <a:r>
              <a:rPr lang="en-US" sz="2800" b="1" dirty="0">
                <a:solidFill>
                  <a:schemeClr val="bg1"/>
                </a:solidFill>
                <a:latin typeface="Calibri" pitchFamily="34" charset="0"/>
              </a:rPr>
              <a:t>The Church expands…</a:t>
            </a:r>
            <a:endParaRPr lang="en-SG" sz="2800" b="1" dirty="0">
              <a:solidFill>
                <a:schemeClr val="bg1"/>
              </a:solidFill>
              <a:latin typeface="Calibri" pitchFamily="34" charset="0"/>
            </a:endParaRPr>
          </a:p>
        </p:txBody>
      </p:sp>
      <p:pic>
        <p:nvPicPr>
          <p:cNvPr id="6" name="Picture 5" descr="A large white building&#10;&#10;Description generated with very high confidence">
            <a:extLst>
              <a:ext uri="{FF2B5EF4-FFF2-40B4-BE49-F238E27FC236}">
                <a16:creationId xmlns:a16="http://schemas.microsoft.com/office/drawing/2014/main" id="{A7342EB3-868D-48A0-8EF0-E6042C054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393" y="2787258"/>
            <a:ext cx="2444661" cy="3259548"/>
          </a:xfrm>
          <a:prstGeom prst="rect">
            <a:avLst/>
          </a:prstGeom>
          <a:ln>
            <a:noFill/>
          </a:ln>
          <a:effectLst>
            <a:softEdge rad="112500"/>
          </a:effectLst>
        </p:spPr>
      </p:pic>
      <p:pic>
        <p:nvPicPr>
          <p:cNvPr id="8" name="Picture 7" descr="A large white building&#10;&#10;Description generated with very high confidence">
            <a:extLst>
              <a:ext uri="{FF2B5EF4-FFF2-40B4-BE49-F238E27FC236}">
                <a16:creationId xmlns:a16="http://schemas.microsoft.com/office/drawing/2014/main" id="{93A51EE3-4AF8-43C3-A671-7D2B44906C13}"/>
              </a:ext>
            </a:extLst>
          </p:cNvPr>
          <p:cNvPicPr>
            <a:picLocks noChangeAspect="1"/>
          </p:cNvPicPr>
          <p:nvPr/>
        </p:nvPicPr>
        <p:blipFill rotWithShape="1">
          <a:blip r:embed="rId4">
            <a:extLst>
              <a:ext uri="{28A0092B-C50C-407E-A947-70E740481C1C}">
                <a14:useLocalDpi xmlns:a14="http://schemas.microsoft.com/office/drawing/2010/main" val="0"/>
              </a:ext>
            </a:extLst>
          </a:blip>
          <a:srcRect l="2289" t="2970" r="3660" b="4411"/>
          <a:stretch/>
        </p:blipFill>
        <p:spPr>
          <a:xfrm>
            <a:off x="4139952" y="911617"/>
            <a:ext cx="4129598" cy="2668355"/>
          </a:xfrm>
          <a:prstGeom prst="rect">
            <a:avLst/>
          </a:prstGeom>
          <a:ln>
            <a:noFill/>
          </a:ln>
          <a:effectLst>
            <a:softEdge rad="112500"/>
          </a:effectLst>
        </p:spPr>
      </p:pic>
      <p:pic>
        <p:nvPicPr>
          <p:cNvPr id="16" name="Picture 15" descr="A large crowd of people&#10;&#10;Description generated with very high confidence">
            <a:extLst>
              <a:ext uri="{FF2B5EF4-FFF2-40B4-BE49-F238E27FC236}">
                <a16:creationId xmlns:a16="http://schemas.microsoft.com/office/drawing/2014/main" id="{CD176F68-E189-4C54-9B0A-D333473783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5341" y="3988580"/>
            <a:ext cx="5432986" cy="2038912"/>
          </a:xfrm>
          <a:prstGeom prst="rect">
            <a:avLst/>
          </a:prstGeom>
          <a:ln>
            <a:noFill/>
          </a:ln>
          <a:effectLst>
            <a:softEdge rad="112500"/>
          </a:effectLst>
        </p:spPr>
      </p:pic>
      <p:sp>
        <p:nvSpPr>
          <p:cNvPr id="17" name="TextBox 16">
            <a:extLst>
              <a:ext uri="{FF2B5EF4-FFF2-40B4-BE49-F238E27FC236}">
                <a16:creationId xmlns:a16="http://schemas.microsoft.com/office/drawing/2014/main" id="{D46ECCEB-A53E-4FC7-997A-1EBC398359B4}"/>
              </a:ext>
            </a:extLst>
          </p:cNvPr>
          <p:cNvSpPr txBox="1"/>
          <p:nvPr/>
        </p:nvSpPr>
        <p:spPr>
          <a:xfrm>
            <a:off x="614106" y="6003100"/>
            <a:ext cx="3007068" cy="400110"/>
          </a:xfrm>
          <a:prstGeom prst="rect">
            <a:avLst/>
          </a:prstGeom>
          <a:noFill/>
        </p:spPr>
        <p:txBody>
          <a:bodyPr wrap="square" rtlCol="0">
            <a:spAutoFit/>
          </a:bodyPr>
          <a:lstStyle/>
          <a:p>
            <a:pPr algn="ctr"/>
            <a:r>
              <a:rPr lang="en-US" sz="2000" b="1" dirty="0">
                <a:solidFill>
                  <a:schemeClr val="bg1"/>
                </a:solidFill>
                <a:latin typeface="Calibri" pitchFamily="34" charset="0"/>
              </a:rPr>
              <a:t>Grace Methodist Church</a:t>
            </a:r>
            <a:endParaRPr lang="en-SG" sz="2000" b="1" dirty="0">
              <a:solidFill>
                <a:schemeClr val="bg1"/>
              </a:solidFill>
              <a:latin typeface="Calibri" pitchFamily="34" charset="0"/>
            </a:endParaRPr>
          </a:p>
        </p:txBody>
      </p:sp>
      <p:sp>
        <p:nvSpPr>
          <p:cNvPr id="18" name="TextBox 17">
            <a:extLst>
              <a:ext uri="{FF2B5EF4-FFF2-40B4-BE49-F238E27FC236}">
                <a16:creationId xmlns:a16="http://schemas.microsoft.com/office/drawing/2014/main" id="{2C9659C7-EB6D-42D7-A74D-AB24BA20F8FD}"/>
              </a:ext>
            </a:extLst>
          </p:cNvPr>
          <p:cNvSpPr txBox="1"/>
          <p:nvPr/>
        </p:nvSpPr>
        <p:spPr>
          <a:xfrm>
            <a:off x="4341987" y="3501008"/>
            <a:ext cx="3725526" cy="400110"/>
          </a:xfrm>
          <a:prstGeom prst="rect">
            <a:avLst/>
          </a:prstGeom>
          <a:noFill/>
        </p:spPr>
        <p:txBody>
          <a:bodyPr wrap="square" rtlCol="0">
            <a:spAutoFit/>
          </a:bodyPr>
          <a:lstStyle/>
          <a:p>
            <a:pPr algn="ctr"/>
            <a:r>
              <a:rPr lang="en-US" sz="2000" b="1" dirty="0">
                <a:solidFill>
                  <a:schemeClr val="bg1"/>
                </a:solidFill>
                <a:latin typeface="Calibri" pitchFamily="34" charset="0"/>
              </a:rPr>
              <a:t>Queenstown Methodist Church</a:t>
            </a:r>
            <a:endParaRPr lang="en-SG" sz="2000" b="1" dirty="0">
              <a:solidFill>
                <a:schemeClr val="bg1"/>
              </a:solidFill>
              <a:latin typeface="Calibri" pitchFamily="34" charset="0"/>
            </a:endParaRPr>
          </a:p>
        </p:txBody>
      </p:sp>
      <p:sp>
        <p:nvSpPr>
          <p:cNvPr id="19" name="TextBox 18">
            <a:extLst>
              <a:ext uri="{FF2B5EF4-FFF2-40B4-BE49-F238E27FC236}">
                <a16:creationId xmlns:a16="http://schemas.microsoft.com/office/drawing/2014/main" id="{77473FA7-3FE3-4955-929F-D5E59695BAF1}"/>
              </a:ext>
            </a:extLst>
          </p:cNvPr>
          <p:cNvSpPr txBox="1"/>
          <p:nvPr/>
        </p:nvSpPr>
        <p:spPr>
          <a:xfrm>
            <a:off x="3980141" y="6003100"/>
            <a:ext cx="4449219" cy="400109"/>
          </a:xfrm>
          <a:prstGeom prst="rect">
            <a:avLst/>
          </a:prstGeom>
          <a:noFill/>
        </p:spPr>
        <p:txBody>
          <a:bodyPr wrap="square" rtlCol="0">
            <a:spAutoFit/>
          </a:bodyPr>
          <a:lstStyle/>
          <a:p>
            <a:pPr algn="ctr"/>
            <a:r>
              <a:rPr lang="en-US" sz="2000" b="1" dirty="0">
                <a:solidFill>
                  <a:schemeClr val="bg1"/>
                </a:solidFill>
                <a:latin typeface="Calibri" pitchFamily="34" charset="0"/>
              </a:rPr>
              <a:t>Holy Covenant Methodist Church</a:t>
            </a:r>
            <a:endParaRPr lang="en-SG" sz="2000" b="1" dirty="0">
              <a:solidFill>
                <a:schemeClr val="bg1"/>
              </a:solidFill>
              <a:latin typeface="Calibri" pitchFamily="34" charset="0"/>
            </a:endParaRPr>
          </a:p>
        </p:txBody>
      </p:sp>
      <p:sp>
        <p:nvSpPr>
          <p:cNvPr id="20" name="TextBox 19">
            <a:extLst>
              <a:ext uri="{FF2B5EF4-FFF2-40B4-BE49-F238E27FC236}">
                <a16:creationId xmlns:a16="http://schemas.microsoft.com/office/drawing/2014/main" id="{FA7DB2C3-7499-4D80-9E1D-376208293437}"/>
              </a:ext>
            </a:extLst>
          </p:cNvPr>
          <p:cNvSpPr txBox="1"/>
          <p:nvPr/>
        </p:nvSpPr>
        <p:spPr>
          <a:xfrm>
            <a:off x="762392" y="1022626"/>
            <a:ext cx="3190469" cy="1631216"/>
          </a:xfrm>
          <a:prstGeom prst="rect">
            <a:avLst/>
          </a:prstGeom>
          <a:noFill/>
          <a:ln>
            <a:solidFill>
              <a:schemeClr val="bg2">
                <a:lumMod val="75000"/>
              </a:schemeClr>
            </a:solidFill>
          </a:ln>
        </p:spPr>
        <p:txBody>
          <a:bodyPr wrap="square" rtlCol="0">
            <a:spAutoFit/>
          </a:bodyPr>
          <a:lstStyle/>
          <a:p>
            <a:r>
              <a:rPr lang="en-US" sz="2000" b="1" dirty="0">
                <a:solidFill>
                  <a:schemeClr val="bg1"/>
                </a:solidFill>
                <a:latin typeface="Calibri" pitchFamily="34" charset="0"/>
              </a:rPr>
              <a:t>Multi-Language Services:</a:t>
            </a:r>
          </a:p>
          <a:p>
            <a:pPr marL="285750" indent="-285750">
              <a:buFont typeface="Arial" panose="020B0604020202020204" pitchFamily="34" charset="0"/>
              <a:buChar char="•"/>
            </a:pPr>
            <a:r>
              <a:rPr lang="en-US" sz="2000" dirty="0" err="1">
                <a:solidFill>
                  <a:schemeClr val="bg1"/>
                </a:solidFill>
                <a:latin typeface="Calibri" pitchFamily="34" charset="0"/>
              </a:rPr>
              <a:t>Hokkien</a:t>
            </a:r>
            <a:r>
              <a:rPr lang="en-US" sz="2000" dirty="0">
                <a:solidFill>
                  <a:schemeClr val="bg1"/>
                </a:solidFill>
                <a:latin typeface="Calibri" pitchFamily="34" charset="0"/>
              </a:rPr>
              <a:t> Service</a:t>
            </a:r>
          </a:p>
          <a:p>
            <a:pPr marL="285750" indent="-285750">
              <a:buFont typeface="Arial" panose="020B0604020202020204" pitchFamily="34" charset="0"/>
              <a:buChar char="•"/>
            </a:pPr>
            <a:r>
              <a:rPr lang="en-US" sz="2000" dirty="0">
                <a:solidFill>
                  <a:schemeClr val="bg1"/>
                </a:solidFill>
                <a:latin typeface="Calibri" pitchFamily="34" charset="0"/>
              </a:rPr>
              <a:t>English Service</a:t>
            </a:r>
          </a:p>
          <a:p>
            <a:pPr marL="285750" indent="-285750">
              <a:buFont typeface="Arial" panose="020B0604020202020204" pitchFamily="34" charset="0"/>
              <a:buChar char="•"/>
            </a:pPr>
            <a:r>
              <a:rPr lang="en-US" sz="2000" dirty="0">
                <a:solidFill>
                  <a:schemeClr val="bg1"/>
                </a:solidFill>
                <a:latin typeface="Calibri" pitchFamily="34" charset="0"/>
              </a:rPr>
              <a:t>Mandarin Service</a:t>
            </a:r>
          </a:p>
          <a:p>
            <a:pPr marL="285750" indent="-285750">
              <a:buFont typeface="Arial" panose="020B0604020202020204" pitchFamily="34" charset="0"/>
              <a:buChar char="•"/>
            </a:pPr>
            <a:r>
              <a:rPr lang="en-US" sz="2000" dirty="0">
                <a:solidFill>
                  <a:schemeClr val="bg1"/>
                </a:solidFill>
                <a:latin typeface="Calibri" pitchFamily="34" charset="0"/>
              </a:rPr>
              <a:t>Bahasa Indonesia Service</a:t>
            </a:r>
            <a:endParaRPr lang="en-SG" sz="2000" dirty="0">
              <a:solidFill>
                <a:schemeClr val="bg1"/>
              </a:solidFill>
              <a:latin typeface="Calibri" pitchFamily="34" charset="0"/>
            </a:endParaRPr>
          </a:p>
        </p:txBody>
      </p:sp>
    </p:spTree>
    <p:extLst>
      <p:ext uri="{BB962C8B-B14F-4D97-AF65-F5344CB8AC3E}">
        <p14:creationId xmlns:p14="http://schemas.microsoft.com/office/powerpoint/2010/main" val="71858390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971FE23B-6530-4590-A876-D9BC41A9B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74" y="582469"/>
            <a:ext cx="6735122" cy="4148835"/>
          </a:xfrm>
          <a:prstGeom prst="rect">
            <a:avLst/>
          </a:prstGeom>
        </p:spPr>
      </p:pic>
      <p:sp>
        <p:nvSpPr>
          <p:cNvPr id="13" name="Subtitle 2"/>
          <p:cNvSpPr txBox="1">
            <a:spLocks/>
          </p:cNvSpPr>
          <p:nvPr/>
        </p:nvSpPr>
        <p:spPr>
          <a:xfrm>
            <a:off x="4283968" y="6098124"/>
            <a:ext cx="4430866" cy="57123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200" dirty="0"/>
              <a:t>“Water Bay” or </a:t>
            </a:r>
            <a:r>
              <a:rPr lang="en-US" sz="2200" dirty="0" err="1"/>
              <a:t>Telok</a:t>
            </a:r>
            <a:r>
              <a:rPr lang="en-US" sz="2200" dirty="0"/>
              <a:t> Ayer Bay, 1900</a:t>
            </a:r>
            <a:endParaRPr lang="en-SG" sz="2200" dirty="0"/>
          </a:p>
        </p:txBody>
      </p:sp>
      <p:sp>
        <p:nvSpPr>
          <p:cNvPr id="15" name="TextBox 14"/>
          <p:cNvSpPr txBox="1"/>
          <p:nvPr/>
        </p:nvSpPr>
        <p:spPr>
          <a:xfrm>
            <a:off x="501174" y="4797152"/>
            <a:ext cx="2808312" cy="430887"/>
          </a:xfrm>
          <a:prstGeom prst="rect">
            <a:avLst/>
          </a:prstGeom>
          <a:noFill/>
        </p:spPr>
        <p:txBody>
          <a:bodyPr wrap="square" rtlCol="0">
            <a:spAutoFit/>
          </a:bodyPr>
          <a:lstStyle/>
          <a:p>
            <a:r>
              <a:rPr lang="en-US" sz="2200" dirty="0"/>
              <a:t>Jackson Plan, 1822</a:t>
            </a:r>
            <a:endParaRPr lang="en-SG" sz="2200" dirty="0"/>
          </a:p>
        </p:txBody>
      </p:sp>
      <p:pic>
        <p:nvPicPr>
          <p:cNvPr id="3" name="Picture 2" descr="A close up of a rock&#10;&#10;Description automatically generated">
            <a:extLst>
              <a:ext uri="{FF2B5EF4-FFF2-40B4-BE49-F238E27FC236}">
                <a16:creationId xmlns:a16="http://schemas.microsoft.com/office/drawing/2014/main" id="{793522EA-FDC0-4BB8-B1E5-A63767389B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53" t="1446" r="1587" b="2895"/>
          <a:stretch/>
        </p:blipFill>
        <p:spPr>
          <a:xfrm>
            <a:off x="4283968" y="3268324"/>
            <a:ext cx="4358858" cy="2829800"/>
          </a:xfrm>
          <a:prstGeom prst="rect">
            <a:avLst/>
          </a:prstGeom>
        </p:spPr>
      </p:pic>
      <p:sp>
        <p:nvSpPr>
          <p:cNvPr id="6" name="Oval 5">
            <a:extLst>
              <a:ext uri="{FF2B5EF4-FFF2-40B4-BE49-F238E27FC236}">
                <a16:creationId xmlns:a16="http://schemas.microsoft.com/office/drawing/2014/main" id="{020A1A5A-65E7-4F31-9903-96C246BFA88D}"/>
              </a:ext>
            </a:extLst>
          </p:cNvPr>
          <p:cNvSpPr/>
          <p:nvPr/>
        </p:nvSpPr>
        <p:spPr>
          <a:xfrm>
            <a:off x="683568" y="1196752"/>
            <a:ext cx="180020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95B3D39E-1F50-467F-B3C2-D0BB50B0633D}"/>
              </a:ext>
            </a:extLst>
          </p:cNvPr>
          <p:cNvSpPr txBox="1"/>
          <p:nvPr/>
        </p:nvSpPr>
        <p:spPr>
          <a:xfrm>
            <a:off x="683568" y="2031000"/>
            <a:ext cx="1440160" cy="400110"/>
          </a:xfrm>
          <a:prstGeom prst="rect">
            <a:avLst/>
          </a:prstGeom>
          <a:noFill/>
        </p:spPr>
        <p:txBody>
          <a:bodyPr wrap="square" rtlCol="0">
            <a:spAutoFit/>
          </a:bodyPr>
          <a:lstStyle/>
          <a:p>
            <a:r>
              <a:rPr lang="en-SG" sz="2000" dirty="0" err="1">
                <a:solidFill>
                  <a:srgbClr val="FF0000"/>
                </a:solidFill>
                <a:effectLst>
                  <a:outerShdw blurRad="38100" dist="38100" dir="2700000" algn="tl">
                    <a:srgbClr val="000000">
                      <a:alpha val="43137"/>
                    </a:srgbClr>
                  </a:outerShdw>
                </a:effectLst>
              </a:rPr>
              <a:t>Telok</a:t>
            </a:r>
            <a:r>
              <a:rPr lang="en-SG" sz="2000" dirty="0">
                <a:solidFill>
                  <a:srgbClr val="FF0000"/>
                </a:solidFill>
                <a:effectLst>
                  <a:outerShdw blurRad="38100" dist="38100" dir="2700000" algn="tl">
                    <a:srgbClr val="000000">
                      <a:alpha val="43137"/>
                    </a:srgbClr>
                  </a:outerShdw>
                </a:effectLst>
              </a:rPr>
              <a:t> Ayer</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mall boat in a body of water&#10;&#10;Description automatically generated">
            <a:extLst>
              <a:ext uri="{FF2B5EF4-FFF2-40B4-BE49-F238E27FC236}">
                <a16:creationId xmlns:a16="http://schemas.microsoft.com/office/drawing/2014/main" id="{489728CD-718A-4082-BE4C-4E0A79C2A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24675"/>
            <a:ext cx="3491880" cy="2096037"/>
          </a:xfrm>
          <a:prstGeom prst="rect">
            <a:avLst/>
          </a:prstGeom>
        </p:spPr>
      </p:pic>
      <p:sp>
        <p:nvSpPr>
          <p:cNvPr id="3" name="TextBox 2"/>
          <p:cNvSpPr txBox="1"/>
          <p:nvPr/>
        </p:nvSpPr>
        <p:spPr>
          <a:xfrm>
            <a:off x="467544" y="2710081"/>
            <a:ext cx="3131840" cy="430887"/>
          </a:xfrm>
          <a:prstGeom prst="rect">
            <a:avLst/>
          </a:prstGeom>
          <a:noFill/>
        </p:spPr>
        <p:txBody>
          <a:bodyPr wrap="square" rtlCol="0">
            <a:spAutoFit/>
          </a:bodyPr>
          <a:lstStyle/>
          <a:p>
            <a:r>
              <a:rPr lang="en-US" sz="2200" dirty="0"/>
              <a:t>Telok Ayer Basin 1935</a:t>
            </a:r>
            <a:endParaRPr lang="en-SG" sz="2200" dirty="0"/>
          </a:p>
        </p:txBody>
      </p:sp>
      <p:pic>
        <p:nvPicPr>
          <p:cNvPr id="3075" name="Picture 3" descr="C:\Users\Winston Tay\Pictures\Old Pics of Singapore\TelokAyerBasin-1940s.jpg"/>
          <p:cNvPicPr>
            <a:picLocks noChangeAspect="1" noChangeArrowheads="1"/>
          </p:cNvPicPr>
          <p:nvPr/>
        </p:nvPicPr>
        <p:blipFill>
          <a:blip r:embed="rId4" cstate="print"/>
          <a:srcRect/>
          <a:stretch>
            <a:fillRect/>
          </a:stretch>
        </p:blipFill>
        <p:spPr bwMode="auto">
          <a:xfrm>
            <a:off x="3275856" y="2060848"/>
            <a:ext cx="3816424" cy="2088232"/>
          </a:xfrm>
          <a:prstGeom prst="rect">
            <a:avLst/>
          </a:prstGeom>
          <a:noFill/>
        </p:spPr>
      </p:pic>
      <p:sp>
        <p:nvSpPr>
          <p:cNvPr id="5" name="TextBox 4"/>
          <p:cNvSpPr txBox="1"/>
          <p:nvPr/>
        </p:nvSpPr>
        <p:spPr>
          <a:xfrm>
            <a:off x="2195736" y="4221088"/>
            <a:ext cx="3888432" cy="430887"/>
          </a:xfrm>
          <a:prstGeom prst="rect">
            <a:avLst/>
          </a:prstGeom>
          <a:noFill/>
        </p:spPr>
        <p:txBody>
          <a:bodyPr wrap="square" rtlCol="0">
            <a:spAutoFit/>
          </a:bodyPr>
          <a:lstStyle/>
          <a:p>
            <a:r>
              <a:rPr lang="en-US" sz="2200" dirty="0"/>
              <a:t>Telok Ayer Basin 1940</a:t>
            </a:r>
            <a:endParaRPr lang="en-SG" sz="2200" dirty="0"/>
          </a:p>
        </p:txBody>
      </p:sp>
      <p:pic>
        <p:nvPicPr>
          <p:cNvPr id="3076" name="Picture 4" descr="C:\Users\Winston Tay\Pictures\Old Pics of Singapore\TelokAyerBasin 1960.jpg"/>
          <p:cNvPicPr>
            <a:picLocks noChangeAspect="1" noChangeArrowheads="1"/>
          </p:cNvPicPr>
          <p:nvPr/>
        </p:nvPicPr>
        <p:blipFill>
          <a:blip r:embed="rId5" cstate="print"/>
          <a:srcRect/>
          <a:stretch>
            <a:fillRect/>
          </a:stretch>
        </p:blipFill>
        <p:spPr bwMode="auto">
          <a:xfrm>
            <a:off x="5220073" y="3933056"/>
            <a:ext cx="3456384" cy="2170609"/>
          </a:xfrm>
          <a:prstGeom prst="rect">
            <a:avLst/>
          </a:prstGeom>
          <a:noFill/>
        </p:spPr>
      </p:pic>
      <p:sp>
        <p:nvSpPr>
          <p:cNvPr id="7" name="TextBox 6"/>
          <p:cNvSpPr txBox="1"/>
          <p:nvPr/>
        </p:nvSpPr>
        <p:spPr>
          <a:xfrm>
            <a:off x="5508104" y="6165304"/>
            <a:ext cx="3024336" cy="430887"/>
          </a:xfrm>
          <a:prstGeom prst="rect">
            <a:avLst/>
          </a:prstGeom>
          <a:noFill/>
        </p:spPr>
        <p:txBody>
          <a:bodyPr wrap="square" rtlCol="0">
            <a:spAutoFit/>
          </a:bodyPr>
          <a:lstStyle/>
          <a:p>
            <a:r>
              <a:rPr lang="en-US" sz="2200" dirty="0"/>
              <a:t>Telok Ayer Basin 1960</a:t>
            </a:r>
            <a:endParaRPr lang="en-SG" sz="2200" dirty="0"/>
          </a:p>
        </p:txBody>
      </p:sp>
    </p:spTree>
    <p:extLst>
      <p:ext uri="{BB962C8B-B14F-4D97-AF65-F5344CB8AC3E}">
        <p14:creationId xmlns:p14="http://schemas.microsoft.com/office/powerpoint/2010/main" val="238360361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72200" y="1755416"/>
            <a:ext cx="2376264" cy="430887"/>
          </a:xfrm>
          <a:prstGeom prst="rect">
            <a:avLst/>
          </a:prstGeom>
          <a:noFill/>
        </p:spPr>
        <p:txBody>
          <a:bodyPr wrap="square" rtlCol="0">
            <a:spAutoFit/>
          </a:bodyPr>
          <a:lstStyle/>
          <a:p>
            <a:r>
              <a:rPr lang="en-US" sz="2200" dirty="0"/>
              <a:t>Cecil Street 1900</a:t>
            </a:r>
            <a:endParaRPr lang="en-SG" sz="2200" dirty="0"/>
          </a:p>
        </p:txBody>
      </p:sp>
      <p:sp>
        <p:nvSpPr>
          <p:cNvPr id="7" name="TextBox 6"/>
          <p:cNvSpPr txBox="1"/>
          <p:nvPr/>
        </p:nvSpPr>
        <p:spPr>
          <a:xfrm>
            <a:off x="5300274" y="4727783"/>
            <a:ext cx="2843808" cy="430887"/>
          </a:xfrm>
          <a:prstGeom prst="rect">
            <a:avLst/>
          </a:prstGeom>
          <a:noFill/>
        </p:spPr>
        <p:txBody>
          <a:bodyPr wrap="square" rtlCol="0">
            <a:spAutoFit/>
          </a:bodyPr>
          <a:lstStyle/>
          <a:p>
            <a:r>
              <a:rPr lang="en-US" sz="2200" dirty="0"/>
              <a:t>Telok Ayer Street 1905</a:t>
            </a:r>
            <a:endParaRPr lang="en-SG" sz="2200" dirty="0"/>
          </a:p>
        </p:txBody>
      </p:sp>
      <p:pic>
        <p:nvPicPr>
          <p:cNvPr id="3" name="Picture 2" descr="A vintage photo of a busy city street&#10;&#10;Description automatically generated">
            <a:extLst>
              <a:ext uri="{FF2B5EF4-FFF2-40B4-BE49-F238E27FC236}">
                <a16:creationId xmlns:a16="http://schemas.microsoft.com/office/drawing/2014/main" id="{075BEA0D-3350-451E-B6B9-DA2530565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642158"/>
            <a:ext cx="5688632" cy="2657404"/>
          </a:xfrm>
          <a:prstGeom prst="rect">
            <a:avLst/>
          </a:prstGeom>
        </p:spPr>
      </p:pic>
      <p:cxnSp>
        <p:nvCxnSpPr>
          <p:cNvPr id="8" name="Straight Arrow Connector 7">
            <a:extLst>
              <a:ext uri="{FF2B5EF4-FFF2-40B4-BE49-F238E27FC236}">
                <a16:creationId xmlns:a16="http://schemas.microsoft.com/office/drawing/2014/main" id="{4312BB10-F388-4592-8AEB-92D7CF649EE4}"/>
              </a:ext>
            </a:extLst>
          </p:cNvPr>
          <p:cNvCxnSpPr/>
          <p:nvPr/>
        </p:nvCxnSpPr>
        <p:spPr>
          <a:xfrm rot="10800000" flipV="1">
            <a:off x="1407068" y="979018"/>
            <a:ext cx="428628" cy="21431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0A7994-F8AC-4B33-AAC1-3FFA244C8837}"/>
              </a:ext>
            </a:extLst>
          </p:cNvPr>
          <p:cNvSpPr txBox="1"/>
          <p:nvPr/>
        </p:nvSpPr>
        <p:spPr>
          <a:xfrm>
            <a:off x="1835696" y="764704"/>
            <a:ext cx="2376264" cy="338554"/>
          </a:xfrm>
          <a:prstGeom prst="rect">
            <a:avLst/>
          </a:prstGeom>
          <a:noFill/>
        </p:spPr>
        <p:txBody>
          <a:bodyPr wrap="square" rtlCol="0">
            <a:spAutoFit/>
          </a:bodyPr>
          <a:lstStyle/>
          <a:p>
            <a:r>
              <a:rPr lang="en-US" sz="1600" i="1" dirty="0">
                <a:solidFill>
                  <a:srgbClr val="0070C0"/>
                </a:solidFill>
                <a:latin typeface="Calibri" pitchFamily="34" charset="0"/>
              </a:rPr>
              <a:t>Clock tower of Lau Pa Sat</a:t>
            </a:r>
            <a:endParaRPr lang="en-SG" sz="1600" i="1" dirty="0">
              <a:solidFill>
                <a:srgbClr val="0070C0"/>
              </a:solidFill>
              <a:latin typeface="Calibri" pitchFamily="34" charset="0"/>
            </a:endParaRPr>
          </a:p>
        </p:txBody>
      </p:sp>
      <p:pic>
        <p:nvPicPr>
          <p:cNvPr id="6" name="Picture 5" descr="An old photo of a building&#10;&#10;Description automatically generated">
            <a:extLst>
              <a:ext uri="{FF2B5EF4-FFF2-40B4-BE49-F238E27FC236}">
                <a16:creationId xmlns:a16="http://schemas.microsoft.com/office/drawing/2014/main" id="{9FD8E51F-8795-4A62-8B0D-759D8B1D6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684" y="3595786"/>
            <a:ext cx="4116288" cy="2694882"/>
          </a:xfrm>
          <a:prstGeom prst="rect">
            <a:avLst/>
          </a:prstGeom>
        </p:spPr>
      </p:pic>
    </p:spTree>
    <p:extLst>
      <p:ext uri="{BB962C8B-B14F-4D97-AF65-F5344CB8AC3E}">
        <p14:creationId xmlns:p14="http://schemas.microsoft.com/office/powerpoint/2010/main" val="202583506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kkien Street.jpg"/>
          <p:cNvPicPr>
            <a:picLocks noChangeAspect="1"/>
          </p:cNvPicPr>
          <p:nvPr/>
        </p:nvPicPr>
        <p:blipFill>
          <a:blip r:embed="rId3" cstate="screen"/>
          <a:stretch>
            <a:fillRect/>
          </a:stretch>
        </p:blipFill>
        <p:spPr>
          <a:xfrm>
            <a:off x="5377126" y="571478"/>
            <a:ext cx="3190540" cy="2209449"/>
          </a:xfrm>
          <a:prstGeom prst="rect">
            <a:avLst/>
          </a:prstGeom>
        </p:spPr>
      </p:pic>
      <p:sp>
        <p:nvSpPr>
          <p:cNvPr id="5" name="TextBox 4"/>
          <p:cNvSpPr txBox="1"/>
          <p:nvPr/>
        </p:nvSpPr>
        <p:spPr>
          <a:xfrm>
            <a:off x="4853171" y="2809956"/>
            <a:ext cx="3672408" cy="400110"/>
          </a:xfrm>
          <a:prstGeom prst="rect">
            <a:avLst/>
          </a:prstGeom>
          <a:noFill/>
        </p:spPr>
        <p:txBody>
          <a:bodyPr wrap="square" rtlCol="0">
            <a:spAutoFit/>
          </a:bodyPr>
          <a:lstStyle/>
          <a:p>
            <a:pPr algn="r"/>
            <a:r>
              <a:rPr lang="en-US" sz="2000" dirty="0"/>
              <a:t>Early </a:t>
            </a:r>
            <a:r>
              <a:rPr lang="en-US" sz="2000" dirty="0" err="1"/>
              <a:t>Hokkien</a:t>
            </a:r>
            <a:r>
              <a:rPr lang="en-US" sz="2000" dirty="0"/>
              <a:t> immigrants</a:t>
            </a:r>
            <a:endParaRPr lang="en-SG" sz="2000" dirty="0"/>
          </a:p>
        </p:txBody>
      </p:sp>
      <p:pic>
        <p:nvPicPr>
          <p:cNvPr id="6" name="Picture 5" descr="Dr West &amp; Wife.jpg"/>
          <p:cNvPicPr>
            <a:picLocks noChangeAspect="1"/>
          </p:cNvPicPr>
          <p:nvPr/>
        </p:nvPicPr>
        <p:blipFill>
          <a:blip r:embed="rId4" cstate="screen"/>
          <a:srcRect/>
          <a:stretch>
            <a:fillRect/>
          </a:stretch>
        </p:blipFill>
        <p:spPr>
          <a:xfrm>
            <a:off x="6039946" y="4174803"/>
            <a:ext cx="2643206" cy="1734649"/>
          </a:xfrm>
          <a:prstGeom prst="rect">
            <a:avLst/>
          </a:prstGeom>
        </p:spPr>
      </p:pic>
      <p:sp>
        <p:nvSpPr>
          <p:cNvPr id="7" name="TextBox 6"/>
          <p:cNvSpPr txBox="1"/>
          <p:nvPr/>
        </p:nvSpPr>
        <p:spPr>
          <a:xfrm>
            <a:off x="4970988" y="5929330"/>
            <a:ext cx="3672408" cy="400110"/>
          </a:xfrm>
          <a:prstGeom prst="rect">
            <a:avLst/>
          </a:prstGeom>
          <a:noFill/>
        </p:spPr>
        <p:txBody>
          <a:bodyPr wrap="square" rtlCol="0">
            <a:spAutoFit/>
          </a:bodyPr>
          <a:lstStyle/>
          <a:p>
            <a:pPr algn="r"/>
            <a:r>
              <a:rPr lang="en-US" sz="2000" dirty="0"/>
              <a:t>Dr Benjamin West</a:t>
            </a:r>
            <a:endParaRPr lang="en-SG" sz="2000" dirty="0"/>
          </a:p>
        </p:txBody>
      </p:sp>
      <p:sp>
        <p:nvSpPr>
          <p:cNvPr id="10" name="TextBox 9"/>
          <p:cNvSpPr txBox="1"/>
          <p:nvPr/>
        </p:nvSpPr>
        <p:spPr>
          <a:xfrm>
            <a:off x="467544" y="2780928"/>
            <a:ext cx="2376264" cy="400110"/>
          </a:xfrm>
          <a:prstGeom prst="rect">
            <a:avLst/>
          </a:prstGeom>
          <a:noFill/>
        </p:spPr>
        <p:txBody>
          <a:bodyPr wrap="square" rtlCol="0">
            <a:spAutoFit/>
          </a:bodyPr>
          <a:lstStyle/>
          <a:p>
            <a:r>
              <a:rPr lang="en-US" sz="2000" dirty="0"/>
              <a:t>Cecil Street, 1900</a:t>
            </a:r>
            <a:endParaRPr lang="en-SG" sz="2000" dirty="0"/>
          </a:p>
        </p:txBody>
      </p:sp>
      <p:sp>
        <p:nvSpPr>
          <p:cNvPr id="14" name="TextBox 13"/>
          <p:cNvSpPr txBox="1"/>
          <p:nvPr/>
        </p:nvSpPr>
        <p:spPr>
          <a:xfrm>
            <a:off x="904152" y="5949280"/>
            <a:ext cx="4315920" cy="400110"/>
          </a:xfrm>
          <a:prstGeom prst="rect">
            <a:avLst/>
          </a:prstGeom>
          <a:noFill/>
        </p:spPr>
        <p:txBody>
          <a:bodyPr wrap="square" rtlCol="0">
            <a:spAutoFit/>
          </a:bodyPr>
          <a:lstStyle/>
          <a:p>
            <a:r>
              <a:rPr lang="en-US" sz="2000" dirty="0" err="1"/>
              <a:t>Telok</a:t>
            </a:r>
            <a:r>
              <a:rPr lang="en-US" sz="2000" dirty="0"/>
              <a:t> Ayer Street, 1905</a:t>
            </a:r>
            <a:endParaRPr lang="en-SG" sz="2000" dirty="0"/>
          </a:p>
        </p:txBody>
      </p:sp>
      <p:sp>
        <p:nvSpPr>
          <p:cNvPr id="15" name="Right Arrow 14"/>
          <p:cNvSpPr/>
          <p:nvPr/>
        </p:nvSpPr>
        <p:spPr>
          <a:xfrm rot="5400000">
            <a:off x="5784166" y="3429000"/>
            <a:ext cx="716090" cy="426918"/>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SG"/>
          </a:p>
        </p:txBody>
      </p:sp>
      <p:sp>
        <p:nvSpPr>
          <p:cNvPr id="16" name="Right Arrow 15"/>
          <p:cNvSpPr/>
          <p:nvPr/>
        </p:nvSpPr>
        <p:spPr>
          <a:xfrm rot="2419450">
            <a:off x="5267431" y="3535485"/>
            <a:ext cx="716090" cy="426918"/>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SG"/>
          </a:p>
        </p:txBody>
      </p:sp>
      <p:sp>
        <p:nvSpPr>
          <p:cNvPr id="17" name="Right Arrow 16"/>
          <p:cNvSpPr/>
          <p:nvPr/>
        </p:nvSpPr>
        <p:spPr>
          <a:xfrm rot="19619953">
            <a:off x="5297043" y="4161075"/>
            <a:ext cx="716090" cy="426918"/>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SG"/>
          </a:p>
        </p:txBody>
      </p:sp>
      <p:pic>
        <p:nvPicPr>
          <p:cNvPr id="18" name="Picture 17" descr="A vintage photo of a busy city street&#10;&#10;Description automatically generated">
            <a:extLst>
              <a:ext uri="{FF2B5EF4-FFF2-40B4-BE49-F238E27FC236}">
                <a16:creationId xmlns:a16="http://schemas.microsoft.com/office/drawing/2014/main" id="{5CB9DFAE-A534-4522-93EB-AA41FB1060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075" y="571479"/>
            <a:ext cx="4548421" cy="2189115"/>
          </a:xfrm>
          <a:prstGeom prst="rect">
            <a:avLst/>
          </a:prstGeom>
        </p:spPr>
      </p:pic>
      <p:pic>
        <p:nvPicPr>
          <p:cNvPr id="19" name="Picture 18" descr="An old photo of a building&#10;&#10;Description automatically generated">
            <a:extLst>
              <a:ext uri="{FF2B5EF4-FFF2-40B4-BE49-F238E27FC236}">
                <a16:creationId xmlns:a16="http://schemas.microsoft.com/office/drawing/2014/main" id="{4EF99613-178F-4C91-A72B-FB709E4819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438" y="3574693"/>
            <a:ext cx="4140057" cy="2354637"/>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lok Ayer Old Map 1862.jpg"/>
          <p:cNvPicPr>
            <a:picLocks noChangeAspect="1"/>
          </p:cNvPicPr>
          <p:nvPr/>
        </p:nvPicPr>
        <p:blipFill>
          <a:blip r:embed="rId3" cstate="screen"/>
          <a:stretch>
            <a:fillRect/>
          </a:stretch>
        </p:blipFill>
        <p:spPr>
          <a:xfrm>
            <a:off x="323528" y="925748"/>
            <a:ext cx="8579677" cy="5040560"/>
          </a:xfrm>
          <a:prstGeom prst="rect">
            <a:avLst/>
          </a:prstGeom>
        </p:spPr>
      </p:pic>
      <p:sp>
        <p:nvSpPr>
          <p:cNvPr id="5" name="TextBox 4"/>
          <p:cNvSpPr txBox="1"/>
          <p:nvPr/>
        </p:nvSpPr>
        <p:spPr>
          <a:xfrm>
            <a:off x="329228" y="5957848"/>
            <a:ext cx="3528392" cy="430887"/>
          </a:xfrm>
          <a:prstGeom prst="rect">
            <a:avLst/>
          </a:prstGeom>
          <a:noFill/>
        </p:spPr>
        <p:txBody>
          <a:bodyPr wrap="square" rtlCol="0">
            <a:spAutoFit/>
          </a:bodyPr>
          <a:lstStyle/>
          <a:p>
            <a:r>
              <a:rPr lang="en-US" sz="2200" dirty="0"/>
              <a:t>Map of </a:t>
            </a:r>
            <a:r>
              <a:rPr lang="en-US" sz="2200" dirty="0" err="1"/>
              <a:t>Telok</a:t>
            </a:r>
            <a:r>
              <a:rPr lang="en-US" sz="2200" dirty="0"/>
              <a:t> Ayer, 1862</a:t>
            </a:r>
            <a:endParaRPr lang="en-SG" sz="2200" dirty="0"/>
          </a:p>
        </p:txBody>
      </p:sp>
      <p:sp>
        <p:nvSpPr>
          <p:cNvPr id="8" name="Down Arrow 7"/>
          <p:cNvSpPr/>
          <p:nvPr/>
        </p:nvSpPr>
        <p:spPr>
          <a:xfrm>
            <a:off x="3786182" y="3091688"/>
            <a:ext cx="576064" cy="570934"/>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G"/>
          </a:p>
        </p:txBody>
      </p:sp>
      <p:sp>
        <p:nvSpPr>
          <p:cNvPr id="9" name="TextBox 8"/>
          <p:cNvSpPr txBox="1"/>
          <p:nvPr/>
        </p:nvSpPr>
        <p:spPr>
          <a:xfrm>
            <a:off x="5286380" y="734234"/>
            <a:ext cx="1928826"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US" b="1" dirty="0">
                <a:solidFill>
                  <a:schemeClr val="bg1"/>
                </a:solidFill>
                <a:latin typeface="Calibri" pitchFamily="34" charset="0"/>
              </a:rPr>
              <a:t>Upper Nanking St.</a:t>
            </a:r>
            <a:endParaRPr lang="en-SG" b="1" dirty="0">
              <a:solidFill>
                <a:schemeClr val="bg1"/>
              </a:solidFill>
              <a:latin typeface="Calibri" pitchFamily="34" charset="0"/>
            </a:endParaRPr>
          </a:p>
        </p:txBody>
      </p:sp>
      <p:sp>
        <p:nvSpPr>
          <p:cNvPr id="12" name="Down Arrow 11"/>
          <p:cNvSpPr/>
          <p:nvPr/>
        </p:nvSpPr>
        <p:spPr>
          <a:xfrm rot="16200000">
            <a:off x="2283989" y="3875511"/>
            <a:ext cx="576064" cy="570934"/>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G"/>
          </a:p>
        </p:txBody>
      </p:sp>
      <p:sp>
        <p:nvSpPr>
          <p:cNvPr id="14" name="Down Arrow 13"/>
          <p:cNvSpPr/>
          <p:nvPr/>
        </p:nvSpPr>
        <p:spPr>
          <a:xfrm>
            <a:off x="5138944" y="1163432"/>
            <a:ext cx="576064" cy="570934"/>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G"/>
          </a:p>
        </p:txBody>
      </p:sp>
      <p:sp>
        <p:nvSpPr>
          <p:cNvPr id="15" name="Oval 14"/>
          <p:cNvSpPr/>
          <p:nvPr/>
        </p:nvSpPr>
        <p:spPr>
          <a:xfrm>
            <a:off x="4833942" y="734234"/>
            <a:ext cx="3810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Calibri" pitchFamily="34" charset="0"/>
              </a:rPr>
              <a:t>1</a:t>
            </a:r>
          </a:p>
        </p:txBody>
      </p:sp>
      <p:sp>
        <p:nvSpPr>
          <p:cNvPr id="16" name="Oval 15"/>
          <p:cNvSpPr/>
          <p:nvPr/>
        </p:nvSpPr>
        <p:spPr>
          <a:xfrm>
            <a:off x="3476620" y="2663060"/>
            <a:ext cx="3810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Calibri" pitchFamily="34" charset="0"/>
              </a:rPr>
              <a:t>2</a:t>
            </a:r>
          </a:p>
        </p:txBody>
      </p:sp>
      <p:sp>
        <p:nvSpPr>
          <p:cNvPr id="17" name="Oval 16"/>
          <p:cNvSpPr/>
          <p:nvPr/>
        </p:nvSpPr>
        <p:spPr>
          <a:xfrm>
            <a:off x="1857356" y="3615568"/>
            <a:ext cx="3810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Calibri" pitchFamily="34" charset="0"/>
              </a:rPr>
              <a:t>3</a:t>
            </a:r>
          </a:p>
        </p:txBody>
      </p:sp>
      <p:sp>
        <p:nvSpPr>
          <p:cNvPr id="18" name="TextBox 17"/>
          <p:cNvSpPr txBox="1"/>
          <p:nvPr/>
        </p:nvSpPr>
        <p:spPr>
          <a:xfrm>
            <a:off x="3929058" y="2663060"/>
            <a:ext cx="2428892"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US" b="1" dirty="0">
                <a:solidFill>
                  <a:schemeClr val="bg1"/>
                </a:solidFill>
                <a:latin typeface="Calibri" pitchFamily="34" charset="0"/>
              </a:rPr>
              <a:t>Japan St. (Boon Tat St.)</a:t>
            </a:r>
            <a:endParaRPr lang="en-SG" b="1" dirty="0">
              <a:solidFill>
                <a:schemeClr val="bg1"/>
              </a:solidFill>
              <a:latin typeface="Calibri" pitchFamily="34" charset="0"/>
            </a:endParaRPr>
          </a:p>
        </p:txBody>
      </p:sp>
      <p:sp>
        <p:nvSpPr>
          <p:cNvPr id="19" name="TextBox 18"/>
          <p:cNvSpPr txBox="1"/>
          <p:nvPr/>
        </p:nvSpPr>
        <p:spPr>
          <a:xfrm>
            <a:off x="2285984" y="4508306"/>
            <a:ext cx="1500198"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US" b="1" dirty="0" err="1">
                <a:solidFill>
                  <a:schemeClr val="bg1"/>
                </a:solidFill>
                <a:latin typeface="Calibri" pitchFamily="34" charset="0"/>
              </a:rPr>
              <a:t>Telok</a:t>
            </a:r>
            <a:r>
              <a:rPr lang="en-US" b="1" dirty="0">
                <a:solidFill>
                  <a:schemeClr val="bg1"/>
                </a:solidFill>
                <a:latin typeface="Calibri" pitchFamily="34" charset="0"/>
              </a:rPr>
              <a:t> Ayer St.</a:t>
            </a:r>
            <a:endParaRPr lang="en-SG" b="1" dirty="0">
              <a:solidFill>
                <a:schemeClr val="bg1"/>
              </a:solidFill>
              <a:latin typeface="Calibri" pitchFamily="34"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inston Tay\Pictures\Old Pics of Singapore\GESS at TA.jpg"/>
          <p:cNvPicPr>
            <a:picLocks noChangeAspect="1" noChangeArrowheads="1"/>
          </p:cNvPicPr>
          <p:nvPr/>
        </p:nvPicPr>
        <p:blipFill>
          <a:blip r:embed="rId3" cstate="screen"/>
          <a:srcRect/>
          <a:stretch>
            <a:fillRect/>
          </a:stretch>
        </p:blipFill>
        <p:spPr bwMode="auto">
          <a:xfrm>
            <a:off x="395536" y="285728"/>
            <a:ext cx="5400600" cy="2736304"/>
          </a:xfrm>
          <a:prstGeom prst="rect">
            <a:avLst/>
          </a:prstGeom>
          <a:noFill/>
        </p:spPr>
      </p:pic>
      <p:sp>
        <p:nvSpPr>
          <p:cNvPr id="3" name="TextBox 2"/>
          <p:cNvSpPr txBox="1"/>
          <p:nvPr/>
        </p:nvSpPr>
        <p:spPr>
          <a:xfrm>
            <a:off x="303248" y="3025452"/>
            <a:ext cx="5780920" cy="400110"/>
          </a:xfrm>
          <a:prstGeom prst="rect">
            <a:avLst/>
          </a:prstGeom>
          <a:noFill/>
        </p:spPr>
        <p:txBody>
          <a:bodyPr wrap="square" rtlCol="0">
            <a:spAutoFit/>
          </a:bodyPr>
          <a:lstStyle/>
          <a:p>
            <a:r>
              <a:rPr lang="en-US" sz="2000" dirty="0"/>
              <a:t>Gan Eng Seng School, on the present TACMC site</a:t>
            </a:r>
            <a:endParaRPr lang="en-SG" sz="2000" dirty="0"/>
          </a:p>
        </p:txBody>
      </p:sp>
      <p:pic>
        <p:nvPicPr>
          <p:cNvPr id="4" name="Picture 3" descr="C:\Users\Winston Tay\Pictures\Old TA Photos\Tin Hut Church.jpg"/>
          <p:cNvPicPr>
            <a:picLocks noChangeAspect="1" noChangeArrowheads="1"/>
          </p:cNvPicPr>
          <p:nvPr/>
        </p:nvPicPr>
        <p:blipFill>
          <a:blip r:embed="rId4" cstate="screen"/>
          <a:srcRect/>
          <a:stretch>
            <a:fillRect/>
          </a:stretch>
        </p:blipFill>
        <p:spPr bwMode="auto">
          <a:xfrm>
            <a:off x="3171358" y="3668394"/>
            <a:ext cx="5472608" cy="2520280"/>
          </a:xfrm>
          <a:prstGeom prst="rect">
            <a:avLst/>
          </a:prstGeom>
          <a:noFill/>
        </p:spPr>
      </p:pic>
      <p:sp>
        <p:nvSpPr>
          <p:cNvPr id="5" name="TextBox 4"/>
          <p:cNvSpPr txBox="1"/>
          <p:nvPr/>
        </p:nvSpPr>
        <p:spPr>
          <a:xfrm>
            <a:off x="4611518" y="6197242"/>
            <a:ext cx="4032448" cy="400110"/>
          </a:xfrm>
          <a:prstGeom prst="rect">
            <a:avLst/>
          </a:prstGeom>
          <a:noFill/>
        </p:spPr>
        <p:txBody>
          <a:bodyPr wrap="square" rtlCol="0">
            <a:spAutoFit/>
          </a:bodyPr>
          <a:lstStyle/>
          <a:p>
            <a:pPr algn="r"/>
            <a:r>
              <a:rPr lang="en-US" sz="2000" dirty="0"/>
              <a:t>Tin Hut Church</a:t>
            </a:r>
            <a:endParaRPr lang="en-SG" sz="2000" dirty="0"/>
          </a:p>
        </p:txBody>
      </p:sp>
      <p:cxnSp>
        <p:nvCxnSpPr>
          <p:cNvPr id="7" name="Straight Arrow Connector 6"/>
          <p:cNvCxnSpPr/>
          <p:nvPr/>
        </p:nvCxnSpPr>
        <p:spPr>
          <a:xfrm rot="5400000">
            <a:off x="5250661" y="3821909"/>
            <a:ext cx="1928826" cy="158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39140" y="1238654"/>
            <a:ext cx="2376264" cy="2308324"/>
          </a:xfrm>
          <a:prstGeom prst="rect">
            <a:avLst/>
          </a:prstGeom>
          <a:noFill/>
        </p:spPr>
        <p:txBody>
          <a:bodyPr wrap="square" rtlCol="0">
            <a:spAutoFit/>
          </a:bodyPr>
          <a:lstStyle/>
          <a:p>
            <a:r>
              <a:rPr lang="en-US" sz="1600" i="1" dirty="0">
                <a:solidFill>
                  <a:srgbClr val="FFFF00"/>
                </a:solidFill>
                <a:latin typeface="Calibri" pitchFamily="34" charset="0"/>
              </a:rPr>
              <a:t>The walls of the Tin Hut Church had to be propped upwards to facilitate ventilation, and for people to enter/exit. You will see this commemorated in one of the window designs in our present church building!</a:t>
            </a:r>
            <a:endParaRPr lang="en-SG" sz="1600" i="1" dirty="0">
              <a:solidFill>
                <a:srgbClr val="FFFF00"/>
              </a:solidFill>
              <a:latin typeface="Calibri" pitchFamily="3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4060.TelokAyerChurch.NBNoWindowOn3rd&amp; 4thLevel&amp;AwningOnThird Level. FenceCoverWithPlants..jpg"/>
          <p:cNvPicPr/>
          <p:nvPr/>
        </p:nvPicPr>
        <p:blipFill>
          <a:blip r:embed="rId3" cstate="screen"/>
          <a:stretch>
            <a:fillRect/>
          </a:stretch>
        </p:blipFill>
        <p:spPr>
          <a:xfrm>
            <a:off x="571472" y="785794"/>
            <a:ext cx="3600400" cy="4680520"/>
          </a:xfrm>
          <a:prstGeom prst="rect">
            <a:avLst/>
          </a:prstGeom>
        </p:spPr>
      </p:pic>
      <p:sp>
        <p:nvSpPr>
          <p:cNvPr id="5" name="TextBox 4"/>
          <p:cNvSpPr txBox="1"/>
          <p:nvPr/>
        </p:nvSpPr>
        <p:spPr>
          <a:xfrm>
            <a:off x="539552" y="5539879"/>
            <a:ext cx="7488832" cy="769441"/>
          </a:xfrm>
          <a:prstGeom prst="rect">
            <a:avLst/>
          </a:prstGeom>
          <a:noFill/>
        </p:spPr>
        <p:txBody>
          <a:bodyPr wrap="square" rtlCol="0">
            <a:spAutoFit/>
          </a:bodyPr>
          <a:lstStyle/>
          <a:p>
            <a:r>
              <a:rPr lang="en-US" sz="2200" dirty="0"/>
              <a:t>Early Building of Telok Ayer Chinese Methodist Church</a:t>
            </a:r>
          </a:p>
          <a:p>
            <a:r>
              <a:rPr lang="en-US" sz="2200" dirty="0"/>
              <a:t>Looks the same as today?</a:t>
            </a:r>
          </a:p>
        </p:txBody>
      </p:sp>
      <p:pic>
        <p:nvPicPr>
          <p:cNvPr id="6" name="Picture 5" descr="IMG_4059.TelokAyerChurch.ViewFromCecilStreet. ForthLevelNoWindow.WareHouseontheLeftofPhotos.NoSchool..jpg"/>
          <p:cNvPicPr/>
          <p:nvPr/>
        </p:nvPicPr>
        <p:blipFill>
          <a:blip r:embed="rId4" cstate="screen"/>
          <a:stretch>
            <a:fillRect/>
          </a:stretch>
        </p:blipFill>
        <p:spPr>
          <a:xfrm>
            <a:off x="4315888" y="785794"/>
            <a:ext cx="4286987" cy="4680520"/>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inston Tay\Pictures\Old Pics of Singapore\Robinson Road.jpg"/>
          <p:cNvPicPr>
            <a:picLocks noChangeAspect="1" noChangeArrowheads="1"/>
          </p:cNvPicPr>
          <p:nvPr/>
        </p:nvPicPr>
        <p:blipFill>
          <a:blip r:embed="rId3" cstate="print"/>
          <a:srcRect/>
          <a:stretch>
            <a:fillRect/>
          </a:stretch>
        </p:blipFill>
        <p:spPr bwMode="auto">
          <a:xfrm>
            <a:off x="1691680" y="332656"/>
            <a:ext cx="6120680" cy="5112568"/>
          </a:xfrm>
          <a:prstGeom prst="rect">
            <a:avLst/>
          </a:prstGeom>
          <a:noFill/>
        </p:spPr>
      </p:pic>
      <p:sp>
        <p:nvSpPr>
          <p:cNvPr id="3" name="TextBox 2"/>
          <p:cNvSpPr txBox="1"/>
          <p:nvPr/>
        </p:nvSpPr>
        <p:spPr>
          <a:xfrm>
            <a:off x="1907704" y="5589240"/>
            <a:ext cx="5832648" cy="430887"/>
          </a:xfrm>
          <a:prstGeom prst="rect">
            <a:avLst/>
          </a:prstGeom>
          <a:noFill/>
        </p:spPr>
        <p:txBody>
          <a:bodyPr wrap="square" rtlCol="0">
            <a:spAutoFit/>
          </a:bodyPr>
          <a:lstStyle/>
          <a:p>
            <a:r>
              <a:rPr lang="en-US" sz="2200" dirty="0"/>
              <a:t>Robinson Road 1956: View from Asia Building</a:t>
            </a:r>
            <a:endParaRPr lang="en-SG" sz="2200" dirty="0"/>
          </a:p>
        </p:txBody>
      </p:sp>
      <p:sp>
        <p:nvSpPr>
          <p:cNvPr id="4" name="Oval 3"/>
          <p:cNvSpPr/>
          <p:nvPr/>
        </p:nvSpPr>
        <p:spPr>
          <a:xfrm>
            <a:off x="3923928" y="980728"/>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692230405"/>
      </p:ext>
    </p:extLst>
  </p:cSld>
  <p:clrMapOvr>
    <a:masterClrMapping/>
  </p:clrMapOvr>
  <p:transition spd="med">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789</TotalTime>
  <Words>1986</Words>
  <Application>Microsoft Office PowerPoint</Application>
  <PresentationFormat>On-screen Show (4:3)</PresentationFormat>
  <Paragraphs>99</Paragraphs>
  <Slides>19</Slides>
  <Notes>19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Constantia</vt:lpstr>
      <vt:lpstr>Wingdings 2</vt:lpstr>
      <vt:lpstr>Paper</vt:lpstr>
      <vt:lpstr>Telok Ayer Chinese Methodist Church From Tin Hut to National Monument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Telok Ayer Chinese Methodist Church From Tin Hut to National Monument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Teck &amp; Jess</dc:creator>
  <cp:lastModifiedBy>Timothy Ang</cp:lastModifiedBy>
  <cp:revision>312</cp:revision>
  <cp:lastPrinted>2018-04-27T03:18:34Z</cp:lastPrinted>
  <dcterms:created xsi:type="dcterms:W3CDTF">2010-10-15T22:21:53Z</dcterms:created>
  <dcterms:modified xsi:type="dcterms:W3CDTF">2019-06-07T02:01:15Z</dcterms:modified>
</cp:coreProperties>
</file>